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" ContentType="application/msword"/>
  <Default Extension="bin" ContentType="application/vnd.openxmlformats-officedocument.oleObject"/>
  <Default Extension="wav" ContentType="audio/x-wav"/>
  <Default Extension="wmf" ContentType="image/x-wmf"/>
  <Default Extension="gif" ContentType="image/gif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30"/>
  </p:notesMasterIdLst>
  <p:sldIdLst>
    <p:sldId id="259" r:id="rId4"/>
    <p:sldId id="256" r:id="rId5"/>
    <p:sldId id="300" r:id="rId6"/>
    <p:sldId id="257" r:id="rId7"/>
    <p:sldId id="260" r:id="rId8"/>
    <p:sldId id="303" r:id="rId9"/>
    <p:sldId id="263" r:id="rId10"/>
    <p:sldId id="264" r:id="rId11"/>
    <p:sldId id="265" r:id="rId12"/>
    <p:sldId id="266" r:id="rId13"/>
    <p:sldId id="267" r:id="rId14"/>
    <p:sldId id="301" r:id="rId15"/>
    <p:sldId id="268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69" r:id="rId28"/>
    <p:sldId id="302" r:id="rId29"/>
    <p:sldId id="26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66"/>
    <a:srgbClr val="99CCFF"/>
    <a:srgbClr val="66FF66"/>
    <a:srgbClr val="00FF00"/>
    <a:srgbClr val="FF99FF"/>
    <a:srgbClr val="99FF33"/>
    <a:srgbClr val="FFFF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244" autoAdjust="0"/>
    <p:restoredTop sz="94660"/>
  </p:normalViewPr>
  <p:slideViewPr>
    <p:cSldViewPr>
      <p:cViewPr varScale="1">
        <p:scale>
          <a:sx n="69" d="100"/>
          <a:sy n="69" d="100"/>
        </p:scale>
        <p:origin x="-58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5" Type="http://schemas.openxmlformats.org/officeDocument/2006/relationships/image" Target="../media/image12.wmf"/><Relationship Id="rId4" Type="http://schemas.openxmlformats.org/officeDocument/2006/relationships/image" Target="../media/image11.wmf"/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ffectLst/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2FBE583-F24F-4B38-AB1D-632D33953A22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fld id="{5C39B1A0-CFBB-42A9-BF95-EB18413D2EBA}" type="slidenum">
              <a:rPr lang="ru-RU"/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30588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</p:spPr>
        <p:txBody>
          <a:bodyPr/>
          <a:lstStyle/>
          <a:p>
            <a:r>
              <a:rPr lang="ru-RU"/>
              <a:t>54321</a:t>
            </a:r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/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12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anose="02020603050405020304" pitchFamily="18" charset="0"/>
              </a:endParaRPr>
            </a:p>
          </p:txBody>
        </p:sp>
        <p:sp>
          <p:nvSpPr>
            <p:cNvPr id="112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ctr"/>
              <a:endParaRPr kumimoji="1" lang="ru-RU" sz="240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269" name="Group 5"/>
          <p:cNvGrpSpPr/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anose="05000000000000000000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2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10D35B40-5E71-4E6D-8A7C-2594E2079C04}" type="slidenum">
              <a:rPr lang="ru-RU"/>
            </a:fld>
            <a:endParaRPr lang="ru-RU"/>
          </a:p>
        </p:txBody>
      </p:sp>
      <p:sp>
        <p:nvSpPr>
          <p:cNvPr id="112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9832C-DEFA-4370-B46F-9D6D0002264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90618B-300D-47CA-A9E9-F00C546CBD8B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28A89-1A59-4A1E-B519-86A15EB9397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33FE5-CD52-4E82-8B63-F25291CE7AC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610B63-6F05-4198-AE47-78F6985D79E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D43A-ABB0-4180-AA4A-CAB2D742E51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C3AD1-F6D6-4066-A5ED-F5B8B802411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78E7A-96F5-46AF-81EC-7860E894F31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3F24E-4A66-4D09-9A47-0C0851B5191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0D72B3-D105-4C94-B845-BC3A9E263C2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FF611B-7147-4B78-A8DB-A7250E5681C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FFABD5-2B10-4939-A82B-9B403F3CE01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7C51B-AE63-4B82-9D99-B13FBDD93BE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9AF75D-9262-4B06-990A-E9BC211A154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8BD68-7D81-4CD6-8A69-FF6C4C55C2B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AB919-F638-41C0-8961-1B460E5544CF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6B74A-7728-4E34-B615-F153979C483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9937A-ED2A-4B01-AD31-8902D3D3D061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ADDBBC-3F6A-48AE-9F8F-F0442ECDD63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9AA423-F375-4467-A3BF-E51A4557E0C1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FA2C8-24DB-418C-96DE-D1661855A932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/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243" name="Group 3"/>
            <p:cNvGrpSpPr/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2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5" name="Freeform 5"/>
              <p:cNvSpPr/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ru-RU"/>
              </a:p>
            </p:txBody>
          </p:sp>
        </p:grpSp>
        <p:grpSp>
          <p:nvGrpSpPr>
            <p:cNvPr id="10246" name="Group 6"/>
            <p:cNvGrpSpPr/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2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2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02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</a:ln>
          <a:effectLst/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02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400"/>
            </a:lvl1pPr>
          </a:lstStyle>
          <a:p>
            <a:endParaRPr lang="ru-RU"/>
          </a:p>
        </p:txBody>
      </p:sp>
      <p:sp>
        <p:nvSpPr>
          <p:cNvPr id="102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2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1" compatLnSpc="1"/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A76AB1B0-FC36-4DA4-A4DB-1562462654B1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anose="05000000000000000000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FC0FED27-4633-4033-B098-93ACFD9708D2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3" Type="http://schemas.openxmlformats.org/officeDocument/2006/relationships/image" Target="../media/image17.png"/><Relationship Id="rId2" Type="http://schemas.microsoft.com/office/2007/relationships/media" Target="file:///C:\Documents%20and%20Settings\&#1055;&#1086;&#1083;&#1100;&#1079;&#1086;&#1074;&#1072;&#1090;&#1077;&#1083;&#1100;\&#1056;&#1072;&#1073;&#1086;&#1095;&#1080;&#1081;%20&#1089;&#1090;&#1086;&#1083;\&#1084;&#1091;&#1079;&#1086;&#1085;\i_will_always_love_you.mid" TargetMode="Externa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4;&#1091;&#1079;&#1086;&#1085;\i_will_always_love_you.mid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audio" Target="../media/audio1.wav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7" Type="http://schemas.openxmlformats.org/officeDocument/2006/relationships/image" Target="../media/image23.GIF"/><Relationship Id="rId6" Type="http://schemas.openxmlformats.org/officeDocument/2006/relationships/image" Target="../media/image30.GIF"/><Relationship Id="rId5" Type="http://schemas.openxmlformats.org/officeDocument/2006/relationships/image" Target="../media/image29.wmf"/><Relationship Id="rId4" Type="http://schemas.openxmlformats.org/officeDocument/2006/relationships/image" Target="../media/image28.wmf"/><Relationship Id="rId3" Type="http://schemas.openxmlformats.org/officeDocument/2006/relationships/image" Target="../media/image22.GIF"/><Relationship Id="rId2" Type="http://schemas.openxmlformats.org/officeDocument/2006/relationships/image" Target="../media/image27.GIF"/><Relationship Id="rId1" Type="http://schemas.openxmlformats.org/officeDocument/2006/relationships/image" Target="../media/image26.GIF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audio" Target="../media/audio2.wav"/><Relationship Id="rId8" Type="http://schemas.openxmlformats.org/officeDocument/2006/relationships/oleObject" Target="../embeddings/oleObject12.bin"/><Relationship Id="rId7" Type="http://schemas.openxmlformats.org/officeDocument/2006/relationships/image" Target="../media/image33.GIF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2.wmf"/><Relationship Id="rId3" Type="http://schemas.openxmlformats.org/officeDocument/2006/relationships/oleObject" Target="../embeddings/oleObject9.bin"/><Relationship Id="rId2" Type="http://schemas.openxmlformats.org/officeDocument/2006/relationships/image" Target="../media/image31.emf"/><Relationship Id="rId11" Type="http://schemas.openxmlformats.org/officeDocument/2006/relationships/vmlDrawing" Target="../drawings/vmlDrawing4.vml"/><Relationship Id="rId10" Type="http://schemas.openxmlformats.org/officeDocument/2006/relationships/slideLayout" Target="../slideLayouts/slideLayout18.xml"/><Relationship Id="rId1" Type="http://schemas.openxmlformats.org/officeDocument/2006/relationships/oleObject" Target="../embeddings/Document1.doc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audio" Target="../media/audio3.wav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34.png"/><Relationship Id="rId2" Type="http://schemas.openxmlformats.org/officeDocument/2006/relationships/image" Target="../media/image29.wmf"/><Relationship Id="rId1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36.jpeg"/><Relationship Id="rId3" Type="http://schemas.openxmlformats.org/officeDocument/2006/relationships/image" Target="../media/image35.png"/><Relationship Id="rId2" Type="http://schemas.openxmlformats.org/officeDocument/2006/relationships/image" Target="../media/image32.wmf"/><Relationship Id="rId1" Type="http://schemas.openxmlformats.org/officeDocument/2006/relationships/oleObject" Target="../embeddings/oleObject13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.wav"/><Relationship Id="rId1" Type="http://schemas.openxmlformats.org/officeDocument/2006/relationships/image" Target="../media/image40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vmlDrawing" Target="../drawings/vmlDrawing1.vml"/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6.GIF"/><Relationship Id="rId4" Type="http://schemas.openxmlformats.org/officeDocument/2006/relationships/image" Target="../media/image5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4.wmf"/><Relationship Id="rId1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15.xml"/><Relationship Id="rId2" Type="http://schemas.openxmlformats.org/officeDocument/2006/relationships/image" Target="../media/image7.wmf"/><Relationship Id="rId1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8.bin"/><Relationship Id="rId8" Type="http://schemas.openxmlformats.org/officeDocument/2006/relationships/image" Target="../media/image11.wmf"/><Relationship Id="rId7" Type="http://schemas.openxmlformats.org/officeDocument/2006/relationships/oleObject" Target="../embeddings/oleObject7.bin"/><Relationship Id="rId6" Type="http://schemas.openxmlformats.org/officeDocument/2006/relationships/image" Target="../media/image10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9.wmf"/><Relationship Id="rId3" Type="http://schemas.openxmlformats.org/officeDocument/2006/relationships/oleObject" Target="../embeddings/oleObject5.bin"/><Relationship Id="rId2" Type="http://schemas.openxmlformats.org/officeDocument/2006/relationships/image" Target="../media/image8.wmf"/><Relationship Id="rId13" Type="http://schemas.openxmlformats.org/officeDocument/2006/relationships/vmlDrawing" Target="../drawings/vmlDrawing3.vml"/><Relationship Id="rId12" Type="http://schemas.openxmlformats.org/officeDocument/2006/relationships/slideLayout" Target="../slideLayouts/slideLayout12.xml"/><Relationship Id="rId11" Type="http://schemas.openxmlformats.org/officeDocument/2006/relationships/image" Target="../media/image13.GIF"/><Relationship Id="rId10" Type="http://schemas.openxmlformats.org/officeDocument/2006/relationships/image" Target="../media/image12.wmf"/><Relationship Id="rId1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Grp="1" noChangeArrowheads="1"/>
          </p:cNvSpPr>
          <p:nvPr>
            <p:ph type="ctrTitle"/>
          </p:nvPr>
        </p:nvSpPr>
        <p:spPr>
          <a:xfrm>
            <a:off x="684213" y="1773238"/>
            <a:ext cx="8229600" cy="1905000"/>
          </a:xfrm>
        </p:spPr>
        <p:txBody>
          <a:bodyPr/>
          <a:lstStyle/>
          <a:p>
            <a:r>
              <a:rPr lang="ru-RU" sz="4000"/>
              <a:t>Урок в 5 классе</a:t>
            </a:r>
            <a:br>
              <a:rPr lang="ru-RU" sz="4000"/>
            </a:br>
            <a:br>
              <a:rPr lang="ru-RU" sz="4000"/>
            </a:br>
            <a:r>
              <a:rPr lang="ru-RU" sz="4000"/>
              <a:t>тема  </a:t>
            </a:r>
            <a:br>
              <a:rPr lang="ru-RU" sz="4000"/>
            </a:br>
            <a:r>
              <a:rPr lang="ru-RU" sz="4000"/>
              <a:t>                                            «Умножение десятичных дробей»</a:t>
            </a:r>
            <a:endParaRPr lang="ru-RU" sz="4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763713" y="3500438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/>
              <a:t>Во сколько раз</a:t>
            </a:r>
            <a:endParaRPr lang="ru-RU" sz="2400"/>
          </a:p>
          <a:p>
            <a:pPr>
              <a:lnSpc>
                <a:spcPct val="80000"/>
              </a:lnSpc>
            </a:pPr>
            <a:r>
              <a:rPr lang="ru-RU" sz="2400"/>
              <a:t>а) число </a:t>
            </a:r>
            <a:r>
              <a:rPr lang="ru-RU" sz="2400" b="1" u="sng">
                <a:solidFill>
                  <a:srgbClr val="663300"/>
                </a:solidFill>
              </a:rPr>
              <a:t>2,75</a:t>
            </a:r>
            <a:r>
              <a:rPr lang="ru-RU" sz="2400"/>
              <a:t> больше числа </a:t>
            </a:r>
            <a:r>
              <a:rPr lang="ru-RU" sz="2400" u="sng">
                <a:solidFill>
                  <a:srgbClr val="663300"/>
                </a:solidFill>
              </a:rPr>
              <a:t>0,0275</a:t>
            </a:r>
            <a:endParaRPr lang="ru-RU" sz="2400" u="sng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/>
              <a:t>б) число </a:t>
            </a:r>
            <a:r>
              <a:rPr lang="ru-RU" sz="2400" u="sng">
                <a:solidFill>
                  <a:srgbClr val="663300"/>
                </a:solidFill>
              </a:rPr>
              <a:t>0,305</a:t>
            </a:r>
            <a:r>
              <a:rPr lang="ru-RU" sz="2400"/>
              <a:t> больше </a:t>
            </a:r>
            <a:r>
              <a:rPr lang="ru-RU" sz="2400" u="sng">
                <a:solidFill>
                  <a:srgbClr val="663300"/>
                </a:solidFill>
              </a:rPr>
              <a:t>0.00305</a:t>
            </a:r>
            <a:endParaRPr lang="ru-RU" sz="2400" u="sng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/>
              <a:t>в) число </a:t>
            </a:r>
            <a:r>
              <a:rPr lang="ru-RU" sz="2400" u="sng">
                <a:solidFill>
                  <a:srgbClr val="663300"/>
                </a:solidFill>
              </a:rPr>
              <a:t>0,63</a:t>
            </a:r>
            <a:r>
              <a:rPr lang="ru-RU" sz="2400"/>
              <a:t> меньше </a:t>
            </a:r>
            <a:r>
              <a:rPr lang="ru-RU" sz="2400" u="sng">
                <a:solidFill>
                  <a:srgbClr val="663300"/>
                </a:solidFill>
              </a:rPr>
              <a:t>63</a:t>
            </a:r>
            <a:endParaRPr lang="ru-RU" sz="2400" u="sng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2400"/>
              <a:t>г) число </a:t>
            </a:r>
            <a:r>
              <a:rPr lang="ru-RU" sz="2400" u="sng">
                <a:solidFill>
                  <a:srgbClr val="663300"/>
                </a:solidFill>
              </a:rPr>
              <a:t>0,0325</a:t>
            </a:r>
            <a:r>
              <a:rPr lang="ru-RU" sz="2400"/>
              <a:t> меньше </a:t>
            </a:r>
            <a:r>
              <a:rPr lang="ru-RU" sz="2400" u="sng">
                <a:solidFill>
                  <a:srgbClr val="663300"/>
                </a:solidFill>
              </a:rPr>
              <a:t>325</a:t>
            </a:r>
            <a:endParaRPr lang="ru-RU" sz="2400" u="sng">
              <a:solidFill>
                <a:srgbClr val="663300"/>
              </a:solidFill>
            </a:endParaRPr>
          </a:p>
          <a:p>
            <a:pPr>
              <a:lnSpc>
                <a:spcPct val="80000"/>
              </a:lnSpc>
            </a:pPr>
            <a:endParaRPr lang="ru-RU" sz="2400"/>
          </a:p>
        </p:txBody>
      </p:sp>
      <p:sp>
        <p:nvSpPr>
          <p:cNvPr id="26627" name="WordArt 3"/>
          <p:cNvSpPr>
            <a:spLocks noChangeArrowheads="1" noChangeShapeType="1" noTextEdit="1"/>
          </p:cNvSpPr>
          <p:nvPr/>
        </p:nvSpPr>
        <p:spPr bwMode="auto">
          <a:xfrm>
            <a:off x="1258888" y="404813"/>
            <a:ext cx="6192837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</a:ln>
                <a:solidFill>
                  <a:srgbClr val="00FF00"/>
                </a:soli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 panose="020B0806030902050204"/>
              </a:rPr>
              <a:t>Ты мне, я тебе</a:t>
            </a:r>
            <a:endParaRPr lang="ru-RU" sz="3600" kern="10">
              <a:ln w="9525">
                <a:noFill/>
                <a:round/>
              </a:ln>
              <a:solidFill>
                <a:srgbClr val="00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 panose="020B0806030902050204"/>
            </a:endParaRPr>
          </a:p>
        </p:txBody>
      </p:sp>
      <p:pic>
        <p:nvPicPr>
          <p:cNvPr id="26628" name="Picture 4" descr="J0076194"/>
          <p:cNvPicPr>
            <a:picLocks noChangeAspect="1" noChangeArrowheads="1" noCrop="1"/>
          </p:cNvPicPr>
          <p:nvPr/>
        </p:nvPicPr>
        <p:blipFill>
          <a:blip r:embed="rId1">
            <a:lum bright="-24000" contrast="18000"/>
          </a:blip>
          <a:srcRect/>
          <a:stretch>
            <a:fillRect/>
          </a:stretch>
        </p:blipFill>
        <p:spPr bwMode="auto">
          <a:xfrm>
            <a:off x="179388" y="1484313"/>
            <a:ext cx="1441450" cy="2303462"/>
          </a:xfrm>
          <a:prstGeom prst="rect">
            <a:avLst/>
          </a:prstGeom>
          <a:noFill/>
        </p:spPr>
      </p:pic>
      <p:pic>
        <p:nvPicPr>
          <p:cNvPr id="26629" name="Picture 5" descr="J007619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549275"/>
            <a:ext cx="1347788" cy="2160588"/>
          </a:xfrm>
          <a:prstGeom prst="rect">
            <a:avLst/>
          </a:prstGeom>
          <a:noFill/>
        </p:spPr>
      </p:pic>
      <p:pic>
        <p:nvPicPr>
          <p:cNvPr id="26630" name="Picture 6" descr="J0095710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2708275"/>
            <a:ext cx="819150" cy="600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81 -0.05301 C 0.03212 -0.12732 0.02743 -0.20139 0.12205 -0.20787 C 0.21667 -0.21435 0.58125 -0.08982 0.60452 -0.09213 C 0.62778 -0.09445 0.3625 -0.23681 0.26181 -0.22153 C 0.16111 -0.20625 0.08056 -0.10324 -3.33333E-6 7.40741E-7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7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66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33333E-6 C 0.00469 0.00556 0.12413 -0.18356 0.22952 -0.19792 C 0.3349 -0.21227 0.63715 -0.08055 0.63247 -0.08611 C 0.62778 -0.09167 0.30695 -0.24699 0.20156 -0.23125 C 0.09618 -0.21551 -0.00469 -0.00555 -2.77778E-7 -3.33333E-6 Z " pathEditMode="relative" ptsTypes="aaaaa">
                                      <p:cBhvr>
                                        <p:cTn id="1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66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48148E-6 C 0.05608 -0.09792 0.11215 -0.19583 0.21771 -0.21181 C 0.32326 -0.22778 0.62083 -0.0875 0.63385 -0.09607 C 0.64688 -0.10463 0.40712 -0.28796 0.29566 -0.26273 C 0.1842 -0.2375 0.07448 -0.09144 -0.03524 0.05486 " pathEditMode="relative" ptsTypes="aaaaA">
                                      <p:cBhvr>
                                        <p:cTn id="2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66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7037E-6 C 0.09687 -0.08981 0.19392 -0.1794 0.23819 -0.21574 C 0.28246 -0.25208 0.19809 -0.23727 0.26614 -0.21759 C 0.3342 -0.19792 0.64687 -0.09305 0.64705 -0.09792 C 0.64722 -0.10278 0.37743 -0.2669 0.26771 -0.24699 C 0.15798 -0.22708 0.07309 -0.10278 -0.01181 0.02153 " pathEditMode="relative" ptsTypes="aaaaaA">
                                      <p:cBhvr>
                                        <p:cTn id="3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66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4.07407E-6 C 0.00243 0.00324 0.21667 -0.22083 0.26476 -0.26273 C 0.31285 -0.30463 0.22136 -0.27778 0.2882 -0.25092 C 0.35504 -0.22407 0.67257 -0.09653 0.66615 -0.10185 C 0.65973 -0.10717 0.36059 -0.29815 0.25 -0.28241 C 0.13941 -0.26667 -0.00243 -0.00324 -1.38889E-6 -4.07407E-6 Z " pathEditMode="relative" ptsTypes="aaaaaa">
                                      <p:cBhvr>
                                        <p:cTn id="46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44444E-6 C 0.0658 -0.11041 0.1316 -0.2206 0.24115 -0.2412 C 0.3507 -0.2618 0.65677 -0.1206 0.65729 -0.12361 C 0.65781 -0.12662 0.35261 -0.27708 0.2441 -0.25879 C 0.13559 -0.24051 0.07066 -0.12708 0.00573 -0.01366 " pathEditMode="relative" ptsTypes="aaaaA">
                                      <p:cBhvr>
                                        <p:cTn id="50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100000">
              <a:srgbClr val="FFFF00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WordArt 2"/>
          <p:cNvSpPr>
            <a:spLocks noChangeArrowheads="1" noChangeShapeType="1" noTextEdit="1"/>
          </p:cNvSpPr>
          <p:nvPr/>
        </p:nvSpPr>
        <p:spPr bwMode="auto">
          <a:xfrm>
            <a:off x="1116013" y="260350"/>
            <a:ext cx="6480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Поставьте в ответе запятую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55650" y="1341438"/>
            <a:ext cx="1728788" cy="155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    </a:t>
            </a:r>
            <a:r>
              <a:rPr lang="ru-RU" sz="2400" b="1">
                <a:latin typeface="Times New Roman" panose="02020603050405020304" pitchFamily="18" charset="0"/>
              </a:rPr>
              <a:t>314,2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1</a:t>
            </a:r>
            <a:endParaRPr lang="en-US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X</a:t>
            </a:r>
            <a:r>
              <a:rPr lang="en-US" sz="2400" b="1">
                <a:latin typeface="Times New Roman" panose="02020603050405020304" pitchFamily="18" charset="0"/>
              </a:rPr>
              <a:t>            8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2 5 1 3 </a:t>
            </a:r>
            <a:r>
              <a:rPr lang="ru-RU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6 8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971550" y="2276475"/>
            <a:ext cx="12969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563938" y="1412875"/>
            <a:ext cx="1655762" cy="155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    </a:t>
            </a:r>
            <a:r>
              <a:rPr lang="en-US" sz="2400" b="1">
                <a:latin typeface="Times New Roman" panose="02020603050405020304" pitchFamily="18" charset="0"/>
              </a:rPr>
              <a:t>0</a:t>
            </a:r>
            <a:r>
              <a:rPr lang="ru-RU" sz="2400" b="1">
                <a:latin typeface="Times New Roman" panose="02020603050405020304" pitchFamily="18" charset="0"/>
              </a:rPr>
              <a:t>,2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7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4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000" b="1">
                <a:latin typeface="Times New Roman" panose="02020603050405020304" pitchFamily="18" charset="0"/>
              </a:rPr>
              <a:t>    X                         </a:t>
            </a:r>
            <a:r>
              <a:rPr lang="en-US" sz="2400" b="1">
                <a:latin typeface="Times New Roman" panose="02020603050405020304" pitchFamily="18" charset="0"/>
              </a:rPr>
              <a:t>3</a:t>
            </a:r>
            <a:endParaRPr lang="en-US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b="1">
                <a:latin typeface="Times New Roman" panose="02020603050405020304" pitchFamily="18" charset="0"/>
              </a:rPr>
              <a:t>       8 2 2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3635375" y="2420938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227763" y="1484313"/>
            <a:ext cx="2232025" cy="26479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         </a:t>
            </a:r>
            <a:r>
              <a:rPr lang="en-US" sz="2400" b="1">
                <a:latin typeface="Times New Roman" panose="02020603050405020304" pitchFamily="18" charset="0"/>
              </a:rPr>
              <a:t>5</a:t>
            </a:r>
            <a:r>
              <a:rPr lang="ru-RU" sz="2400" b="1">
                <a:latin typeface="Times New Roman" panose="02020603050405020304" pitchFamily="18" charset="0"/>
              </a:rPr>
              <a:t>, </a:t>
            </a:r>
            <a:r>
              <a:rPr lang="en-US" sz="2400" b="1">
                <a:latin typeface="Times New Roman" panose="02020603050405020304" pitchFamily="18" charset="0"/>
              </a:rPr>
              <a:t>1</a:t>
            </a:r>
            <a:r>
              <a:rPr lang="ru-RU" sz="2400" b="1">
                <a:latin typeface="Times New Roman" panose="02020603050405020304" pitchFamily="18" charset="0"/>
              </a:rPr>
              <a:t> </a:t>
            </a:r>
            <a:r>
              <a:rPr lang="en-US" sz="2400" b="1">
                <a:latin typeface="Times New Roman" panose="02020603050405020304" pitchFamily="18" charset="0"/>
              </a:rPr>
              <a:t>4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800" b="1">
                <a:latin typeface="Times New Roman" panose="02020603050405020304" pitchFamily="18" charset="0"/>
              </a:rPr>
              <a:t> </a:t>
            </a:r>
            <a:r>
              <a:rPr lang="en-US" sz="1200" b="1">
                <a:latin typeface="Times New Roman" panose="02020603050405020304" pitchFamily="18" charset="0"/>
              </a:rPr>
              <a:t>X</a:t>
            </a:r>
            <a:r>
              <a:rPr lang="ru-RU" sz="2400" b="1">
                <a:latin typeface="Times New Roman" panose="02020603050405020304" pitchFamily="18" charset="0"/>
              </a:rPr>
              <a:t>            2,5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        2 5 7 0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+   1 0 2 8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      1 2   8 5 0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6948488" y="249237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6443663" y="3573463"/>
            <a:ext cx="19446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971550" y="4221163"/>
            <a:ext cx="1800225" cy="155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     </a:t>
            </a:r>
            <a:r>
              <a:rPr lang="ru-RU" sz="2400" b="1">
                <a:latin typeface="Times New Roman" panose="02020603050405020304" pitchFamily="18" charset="0"/>
              </a:rPr>
              <a:t>1, 0 2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X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   0,0 9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      9 1 8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1331913" y="5229225"/>
            <a:ext cx="12239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0" name="Text Box 12"/>
          <p:cNvSpPr txBox="1">
            <a:spLocks noChangeArrowheads="1"/>
          </p:cNvSpPr>
          <p:nvPr/>
        </p:nvSpPr>
        <p:spPr bwMode="auto">
          <a:xfrm>
            <a:off x="3851275" y="4365625"/>
            <a:ext cx="1512888" cy="15525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    </a:t>
            </a:r>
            <a:r>
              <a:rPr lang="ru-RU" sz="2400" b="1">
                <a:latin typeface="Times New Roman" panose="02020603050405020304" pitchFamily="18" charset="0"/>
              </a:rPr>
              <a:t>0, 0 3 4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1400" b="1">
                <a:latin typeface="Times New Roman" panose="02020603050405020304" pitchFamily="18" charset="0"/>
              </a:rPr>
              <a:t>X</a:t>
            </a:r>
            <a:r>
              <a:rPr lang="en-US" sz="2400" b="1">
                <a:latin typeface="Times New Roman" panose="02020603050405020304" pitchFamily="18" charset="0"/>
              </a:rPr>
              <a:t> </a:t>
            </a:r>
            <a:r>
              <a:rPr lang="ru-RU" sz="2400" b="1">
                <a:latin typeface="Times New Roman" panose="02020603050405020304" pitchFamily="18" charset="0"/>
              </a:rPr>
              <a:t>     0,0 5</a:t>
            </a:r>
            <a:endParaRPr lang="ru-RU" sz="2400" b="1">
              <a:latin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400" b="1">
                <a:latin typeface="Times New Roman" panose="02020603050405020304" pitchFamily="18" charset="0"/>
              </a:rPr>
              <a:t>        1 7 0</a:t>
            </a:r>
            <a:endParaRPr lang="ru-RU" sz="2400" b="1">
              <a:latin typeface="Times New Roman" panose="02020603050405020304" pitchFamily="18" charset="0"/>
            </a:endParaRPr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3995738" y="5373688"/>
            <a:ext cx="12969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2" name="WordArt 14"/>
          <p:cNvSpPr>
            <a:spLocks noChangeArrowheads="1" noChangeShapeType="1" noTextEdit="1"/>
          </p:cNvSpPr>
          <p:nvPr/>
        </p:nvSpPr>
        <p:spPr bwMode="auto">
          <a:xfrm>
            <a:off x="1692275" y="2708275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,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63" name="WordArt 15"/>
          <p:cNvSpPr>
            <a:spLocks noChangeArrowheads="1" noChangeShapeType="1" noTextEdit="1"/>
          </p:cNvSpPr>
          <p:nvPr/>
        </p:nvSpPr>
        <p:spPr bwMode="auto">
          <a:xfrm>
            <a:off x="3851275" y="5734050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,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64" name="WordArt 16"/>
          <p:cNvSpPr>
            <a:spLocks noChangeArrowheads="1" noChangeShapeType="1" noTextEdit="1"/>
          </p:cNvSpPr>
          <p:nvPr/>
        </p:nvSpPr>
        <p:spPr bwMode="auto">
          <a:xfrm>
            <a:off x="1116013" y="5589588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,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65" name="WordArt 17"/>
          <p:cNvSpPr>
            <a:spLocks noChangeArrowheads="1" noChangeShapeType="1" noTextEdit="1"/>
          </p:cNvSpPr>
          <p:nvPr/>
        </p:nvSpPr>
        <p:spPr bwMode="auto">
          <a:xfrm>
            <a:off x="7235825" y="3933825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,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66" name="WordArt 18"/>
          <p:cNvSpPr>
            <a:spLocks noChangeArrowheads="1" noChangeShapeType="1" noTextEdit="1"/>
          </p:cNvSpPr>
          <p:nvPr/>
        </p:nvSpPr>
        <p:spPr bwMode="auto">
          <a:xfrm>
            <a:off x="3995738" y="2781300"/>
            <a:ext cx="73025" cy="288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,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7667" name="WordArt 19"/>
          <p:cNvSpPr>
            <a:spLocks noChangeArrowheads="1" noChangeShapeType="1" noTextEdit="1"/>
          </p:cNvSpPr>
          <p:nvPr/>
        </p:nvSpPr>
        <p:spPr bwMode="auto">
          <a:xfrm>
            <a:off x="3708400" y="263683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7668" name="WordArt 20"/>
          <p:cNvSpPr>
            <a:spLocks noChangeArrowheads="1" noChangeShapeType="1" noTextEdit="1"/>
          </p:cNvSpPr>
          <p:nvPr/>
        </p:nvSpPr>
        <p:spPr bwMode="auto">
          <a:xfrm>
            <a:off x="827088" y="5445125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7669" name="WordArt 21"/>
          <p:cNvSpPr>
            <a:spLocks noChangeArrowheads="1" noChangeShapeType="1" noTextEdit="1"/>
          </p:cNvSpPr>
          <p:nvPr/>
        </p:nvSpPr>
        <p:spPr bwMode="auto">
          <a:xfrm>
            <a:off x="1258888" y="5445125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7670" name="WordArt 22"/>
          <p:cNvSpPr>
            <a:spLocks noChangeArrowheads="1" noChangeShapeType="1" noTextEdit="1"/>
          </p:cNvSpPr>
          <p:nvPr/>
        </p:nvSpPr>
        <p:spPr bwMode="auto">
          <a:xfrm>
            <a:off x="3995738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7671" name="WordArt 23"/>
          <p:cNvSpPr>
            <a:spLocks noChangeArrowheads="1" noChangeShapeType="1" noTextEdit="1"/>
          </p:cNvSpPr>
          <p:nvPr/>
        </p:nvSpPr>
        <p:spPr bwMode="auto">
          <a:xfrm>
            <a:off x="4284663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7672" name="WordArt 24"/>
          <p:cNvSpPr>
            <a:spLocks noChangeArrowheads="1" noChangeShapeType="1" noTextEdit="1"/>
          </p:cNvSpPr>
          <p:nvPr/>
        </p:nvSpPr>
        <p:spPr bwMode="auto">
          <a:xfrm>
            <a:off x="3563938" y="5589588"/>
            <a:ext cx="215900" cy="215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0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2" grpId="0" animBg="1"/>
      <p:bldP spid="27663" grpId="0" animBg="1"/>
      <p:bldP spid="27664" grpId="0" animBg="1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i_will_always_love_you.mid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9388" y="6238875"/>
            <a:ext cx="431800" cy="431800"/>
          </a:xfrm>
          <a:prstGeom prst="rect">
            <a:avLst/>
          </a:prstGeom>
          <a:noFill/>
        </p:spPr>
      </p:pic>
      <p:sp>
        <p:nvSpPr>
          <p:cNvPr id="64515" name="WordArt 3"/>
          <p:cNvSpPr>
            <a:spLocks noChangeArrowheads="1" noChangeShapeType="1" noTextEdit="1"/>
          </p:cNvSpPr>
          <p:nvPr/>
        </p:nvSpPr>
        <p:spPr bwMode="auto">
          <a:xfrm>
            <a:off x="611188" y="1196975"/>
            <a:ext cx="1482725" cy="1222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ial" panose="020B0604020202020204"/>
                <a:cs typeface="Arial" panose="020B0604020202020204"/>
              </a:rPr>
              <a:t>4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16" name="WordArt 4"/>
          <p:cNvSpPr>
            <a:spLocks noChangeArrowheads="1" noChangeShapeType="1" noTextEdit="1"/>
          </p:cNvSpPr>
          <p:nvPr/>
        </p:nvSpPr>
        <p:spPr bwMode="auto">
          <a:xfrm>
            <a:off x="7235825" y="476250"/>
            <a:ext cx="1281113" cy="16303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3</a:t>
            </a:r>
            <a:endParaRPr lang="ru-RU" sz="3600" kern="10">
              <a:ln w="9525">
                <a:noFill/>
                <a:rou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17" name="WordArt 5"/>
          <p:cNvSpPr>
            <a:spLocks noChangeArrowheads="1" noChangeShapeType="1" noTextEdit="1"/>
          </p:cNvSpPr>
          <p:nvPr/>
        </p:nvSpPr>
        <p:spPr bwMode="auto">
          <a:xfrm>
            <a:off x="179388" y="2997200"/>
            <a:ext cx="1223962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</a:ln>
                <a:solidFill>
                  <a:srgbClr val="00CC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2</a:t>
            </a:r>
            <a:endParaRPr lang="ru-RU" sz="3600" kern="10">
              <a:ln w="9525">
                <a:noFill/>
                <a:round/>
              </a:ln>
              <a:solidFill>
                <a:srgbClr val="00CC00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4518" name="WordArt 6"/>
          <p:cNvSpPr>
            <a:spLocks noChangeArrowheads="1" noChangeShapeType="1" noTextEdit="1"/>
          </p:cNvSpPr>
          <p:nvPr/>
        </p:nvSpPr>
        <p:spPr bwMode="auto">
          <a:xfrm rot="5400000">
            <a:off x="7554912" y="2965451"/>
            <a:ext cx="1281113" cy="11985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i="1" kern="10">
                <a:ln w="9525">
                  <a:solidFill>
                    <a:srgbClr val="800000"/>
                  </a:solidFill>
                  <a:round/>
                </a:ln>
                <a:solidFill>
                  <a:srgbClr val="800000"/>
                </a:solidFill>
                <a:effectLst>
                  <a:outerShdw dist="35921" dir="2700000" algn="ctr" rotWithShape="0">
                    <a:srgbClr val="B2B2B2">
                      <a:alpha val="80000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0</a:t>
            </a:r>
            <a:endParaRPr lang="ru-RU" sz="3600" i="1" kern="10">
              <a:ln w="9525">
                <a:solidFill>
                  <a:srgbClr val="800000"/>
                </a:solidFill>
                <a:round/>
              </a:ln>
              <a:solidFill>
                <a:srgbClr val="800000"/>
              </a:solidFill>
              <a:effectLst>
                <a:outerShdw dist="35921" dir="2700000" algn="ctr" rotWithShape="0">
                  <a:srgbClr val="B2B2B2">
                    <a:alpha val="80000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pic>
        <p:nvPicPr>
          <p:cNvPr id="64519" name="Picture 7" descr="msoB3F98"/>
          <p:cNvPicPr>
            <a:picLocks noChangeAspect="1" noChangeArrowheads="1"/>
          </p:cNvPicPr>
          <p:nvPr/>
        </p:nvPicPr>
        <p:blipFill>
          <a:blip r:embed="rId4">
            <a:lum bright="-24000" contrast="36000"/>
          </a:blip>
          <a:srcRect b="8830"/>
          <a:stretch>
            <a:fillRect/>
          </a:stretch>
        </p:blipFill>
        <p:spPr bwMode="auto">
          <a:xfrm>
            <a:off x="2700338" y="765175"/>
            <a:ext cx="3317875" cy="4968875"/>
          </a:xfrm>
          <a:prstGeom prst="rect">
            <a:avLst/>
          </a:prstGeom>
          <a:noFill/>
        </p:spPr>
      </p:pic>
      <p:sp>
        <p:nvSpPr>
          <p:cNvPr id="64520" name="WordArt 8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7164388" y="4292600"/>
            <a:ext cx="1079500" cy="19113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80000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9</a:t>
            </a:r>
            <a:endParaRPr lang="ru-RU" sz="3600" kern="10">
              <a:ln w="12700">
                <a:solidFill>
                  <a:srgbClr val="000000"/>
                </a:solidFill>
                <a:round/>
              </a:ln>
              <a:pattFill prst="dashHorz">
                <a:fgClr>
                  <a:srgbClr val="808080"/>
                </a:fgClr>
                <a:bgClr>
                  <a:srgbClr val="FFFF00"/>
                </a:bgClr>
              </a:pattFill>
              <a:effectLst>
                <a:outerShdw dist="45791" dir="2021404" algn="ctr" rotWithShape="0">
                  <a:srgbClr val="808080">
                    <a:alpha val="80000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21" name="WordArt 9"/>
          <p:cNvSpPr>
            <a:spLocks noChangeArrowheads="1" noChangeShapeType="1" noTextEdit="1"/>
          </p:cNvSpPr>
          <p:nvPr/>
        </p:nvSpPr>
        <p:spPr bwMode="auto">
          <a:xfrm>
            <a:off x="1476375" y="4868863"/>
            <a:ext cx="936625" cy="163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9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</a:ln>
                <a:gradFill rotWithShape="0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" panose="020B0604020202020204"/>
                <a:cs typeface="Arial" panose="020B0604020202020204"/>
              </a:rPr>
              <a:t>1</a:t>
            </a:r>
            <a:endParaRPr lang="ru-RU" sz="3600" kern="10">
              <a:ln w="9525">
                <a:round/>
              </a:ln>
              <a:gradFill rotWithShape="0">
                <a:gsLst>
                  <a:gs pos="0">
                    <a:srgbClr val="DCEBF5"/>
                  </a:gs>
                  <a:gs pos="8000">
                    <a:srgbClr val="83A7C3"/>
                  </a:gs>
                  <a:gs pos="13000">
                    <a:srgbClr val="768FB9"/>
                  </a:gs>
                  <a:gs pos="21001">
                    <a:srgbClr val="83A7C3"/>
                  </a:gs>
                  <a:gs pos="52000">
                    <a:srgbClr val="FFFFFF"/>
                  </a:gs>
                  <a:gs pos="56000">
                    <a:srgbClr val="9C6563"/>
                  </a:gs>
                  <a:gs pos="58000">
                    <a:srgbClr val="80302D"/>
                  </a:gs>
                  <a:gs pos="71001">
                    <a:srgbClr val="C0524E"/>
                  </a:gs>
                  <a:gs pos="94000">
                    <a:srgbClr val="EBDAD4"/>
                  </a:gs>
                  <a:gs pos="100000">
                    <a:srgbClr val="55261C"/>
                  </a:gs>
                </a:gsLst>
                <a:lin ang="5400000" scaled="1"/>
              </a:gra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22" name="WordArt 10"/>
          <p:cNvSpPr>
            <a:spLocks noChangeArrowheads="1" noChangeShapeType="1" noTextEdit="1"/>
          </p:cNvSpPr>
          <p:nvPr/>
        </p:nvSpPr>
        <p:spPr bwMode="auto">
          <a:xfrm>
            <a:off x="1979613" y="2781300"/>
            <a:ext cx="1512887" cy="1557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8</a:t>
            </a:r>
            <a:endParaRPr lang="ru-RU" sz="3600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23" name="WordArt 11"/>
          <p:cNvSpPr>
            <a:spLocks noChangeArrowheads="1" noChangeShapeType="1" noTextEdit="1"/>
          </p:cNvSpPr>
          <p:nvPr/>
        </p:nvSpPr>
        <p:spPr bwMode="auto">
          <a:xfrm>
            <a:off x="5940425" y="1484313"/>
            <a:ext cx="1554163" cy="223202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</a:ln>
                <a:gradFill rotWithShape="0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6</a:t>
            </a:r>
            <a:endParaRPr lang="ru-RU" sz="3600" kern="10">
              <a:ln w="9525">
                <a:noFill/>
                <a:round/>
              </a:ln>
              <a:gradFill rotWithShape="0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4524" name="WordArt 12"/>
          <p:cNvSpPr>
            <a:spLocks noChangeArrowheads="1" noChangeShapeType="1" noTextEdit="1"/>
          </p:cNvSpPr>
          <p:nvPr/>
        </p:nvSpPr>
        <p:spPr bwMode="auto">
          <a:xfrm>
            <a:off x="1187450" y="188913"/>
            <a:ext cx="612140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FF0000"/>
                  </a:solidFill>
                  <a:rou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 panose="020B0604020202020204"/>
                <a:cs typeface="Arial" panose="020B0604020202020204"/>
              </a:rPr>
              <a:t>Минута отдыха</a:t>
            </a:r>
            <a:endParaRPr lang="ru-RU" sz="3600" kern="10">
              <a:ln w="12700">
                <a:solidFill>
                  <a:srgbClr val="FF0000"/>
                </a:solidFill>
                <a:round/>
              </a:ln>
              <a:solidFill>
                <a:srgbClr val="993300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  <p:sp>
        <p:nvSpPr>
          <p:cNvPr id="64525" name="WordArt 13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5580063" y="5013325"/>
            <a:ext cx="1081087" cy="157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8000"/>
                  </a:solidFill>
                  <a:round/>
                </a:ln>
                <a:blipFill dpi="0" rotWithShape="0">
                  <a:blip r:embed="rId5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7</a:t>
            </a:r>
            <a:endParaRPr lang="ru-RU" sz="3600" kern="10">
              <a:ln w="9525">
                <a:solidFill>
                  <a:srgbClr val="008000"/>
                </a:solidFill>
                <a:round/>
              </a:ln>
              <a:blipFill dpi="0" rotWithShape="0">
                <a:blip r:embed="rId5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64526" name="WordArt 14"/>
          <p:cNvSpPr>
            <a:spLocks noChangeArrowheads="1" noChangeShapeType="1" noTextEdit="1"/>
          </p:cNvSpPr>
          <p:nvPr/>
        </p:nvSpPr>
        <p:spPr bwMode="auto">
          <a:xfrm>
            <a:off x="3203575" y="4797425"/>
            <a:ext cx="1712913" cy="170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/>
                <a:cs typeface="Arial" panose="020B0604020202020204"/>
              </a:rPr>
              <a:t>5</a:t>
            </a:r>
            <a:endParaRPr lang="ru-RU" sz="3600" kern="10">
              <a:ln w="12700">
                <a:solidFill>
                  <a:srgbClr val="EAEAEA"/>
                </a:solidFill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51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468313" y="3429000"/>
            <a:ext cx="7345363" cy="1944688"/>
          </a:xfrm>
        </p:spPr>
        <p:txBody>
          <a:bodyPr/>
          <a:lstStyle/>
          <a:p>
            <a:pPr algn="l"/>
            <a:r>
              <a:rPr lang="ru-RU" sz="2000"/>
              <a:t>   </a:t>
            </a:r>
            <a:endParaRPr lang="ru-RU" sz="2000"/>
          </a:p>
        </p:txBody>
      </p:sp>
      <p:sp>
        <p:nvSpPr>
          <p:cNvPr id="28675" name="Line 3"/>
          <p:cNvSpPr>
            <a:spLocks noChangeShapeType="1"/>
          </p:cNvSpPr>
          <p:nvPr/>
        </p:nvSpPr>
        <p:spPr bwMode="auto">
          <a:xfrm>
            <a:off x="1403350" y="4365625"/>
            <a:ext cx="792163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6" name="Line 4"/>
          <p:cNvSpPr>
            <a:spLocks noChangeShapeType="1"/>
          </p:cNvSpPr>
          <p:nvPr/>
        </p:nvSpPr>
        <p:spPr bwMode="auto">
          <a:xfrm>
            <a:off x="179388" y="4365625"/>
            <a:ext cx="865187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555875" y="3644900"/>
            <a:ext cx="1296988" cy="1192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0,81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Х    4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78" name="Line 6"/>
          <p:cNvSpPr>
            <a:spLocks noChangeShapeType="1"/>
          </p:cNvSpPr>
          <p:nvPr/>
        </p:nvSpPr>
        <p:spPr bwMode="auto">
          <a:xfrm>
            <a:off x="2484438" y="4365625"/>
            <a:ext cx="865187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3995738" y="3644900"/>
            <a:ext cx="1223962" cy="915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    0,5 4</a:t>
            </a:r>
            <a:b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</a:b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 х    3,2</a:t>
            </a:r>
            <a:b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</a:b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680" name="Line 8"/>
          <p:cNvSpPr>
            <a:spLocks noChangeShapeType="1"/>
          </p:cNvSpPr>
          <p:nvPr/>
        </p:nvSpPr>
        <p:spPr bwMode="auto">
          <a:xfrm>
            <a:off x="4067175" y="4365625"/>
            <a:ext cx="9366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331913" y="3644900"/>
            <a:ext cx="833437" cy="9159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  9,1 4</a:t>
            </a:r>
            <a:b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</a:br>
            <a: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  <a:t>х 0,15</a:t>
            </a:r>
            <a:br>
              <a:rPr lang="ru-RU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702030302020204" pitchFamily="66" charset="0"/>
              </a:rPr>
            </a:br>
            <a:endParaRPr lang="ru-RU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0" y="3573463"/>
            <a:ext cx="1296988" cy="11922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  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2,7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Х  1,9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5508625" y="3716338"/>
            <a:ext cx="1296988" cy="11922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0,8 1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ru-RU" sz="1200">
                <a:solidFill>
                  <a:schemeClr val="tx2"/>
                </a:solidFill>
                <a:latin typeface="Comic Sans MS" panose="030F0702030302020204" pitchFamily="66" charset="0"/>
              </a:rPr>
              <a:t>Х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  4 0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84" name="Line 12"/>
          <p:cNvSpPr>
            <a:spLocks noChangeShapeType="1"/>
          </p:cNvSpPr>
          <p:nvPr/>
        </p:nvSpPr>
        <p:spPr bwMode="auto">
          <a:xfrm>
            <a:off x="5580063" y="4437063"/>
            <a:ext cx="792162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6588125" y="3716338"/>
            <a:ext cx="1296988" cy="11922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0,576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Х    1,8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>
            <a:off x="6659563" y="4437063"/>
            <a:ext cx="936625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7" name="Text Box 15"/>
          <p:cNvSpPr txBox="1">
            <a:spLocks noChangeArrowheads="1"/>
          </p:cNvSpPr>
          <p:nvPr/>
        </p:nvSpPr>
        <p:spPr bwMode="auto">
          <a:xfrm>
            <a:off x="7667625" y="3644900"/>
            <a:ext cx="1296988" cy="1192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 </a:t>
            </a: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0,005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r>
              <a:rPr lang="ru-RU">
                <a:solidFill>
                  <a:schemeClr val="tx2"/>
                </a:solidFill>
                <a:latin typeface="Comic Sans MS" panose="030F0702030302020204" pitchFamily="66" charset="0"/>
              </a:rPr>
              <a:t>Х    1,1</a:t>
            </a: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  <a:p>
            <a:pPr>
              <a:spcBef>
                <a:spcPct val="50000"/>
              </a:spcBef>
            </a:pPr>
            <a:endParaRPr lang="ru-RU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>
            <a:off x="7885113" y="4437063"/>
            <a:ext cx="8636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689" name="WordArt 17"/>
          <p:cNvSpPr>
            <a:spLocks noChangeArrowheads="1" noChangeShapeType="1" noTextEdit="1"/>
          </p:cNvSpPr>
          <p:nvPr/>
        </p:nvSpPr>
        <p:spPr bwMode="auto">
          <a:xfrm>
            <a:off x="1042988" y="908050"/>
            <a:ext cx="64087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/>
                <a:cs typeface="Times New Roman" panose="02020603050405020304"/>
              </a:rPr>
              <a:t>Выполните умножение</a:t>
            </a:r>
            <a:endParaRPr lang="ru-RU" sz="3600" kern="10">
              <a:ln w="9525">
                <a:noFill/>
                <a:round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28690" name="Text Box 18"/>
          <p:cNvSpPr txBox="1">
            <a:spLocks noChangeArrowheads="1"/>
          </p:cNvSpPr>
          <p:nvPr/>
        </p:nvSpPr>
        <p:spPr bwMode="auto">
          <a:xfrm>
            <a:off x="250825" y="4508500"/>
            <a:ext cx="720725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5,13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1" name="Text Box 19"/>
          <p:cNvSpPr txBox="1">
            <a:spLocks noChangeArrowheads="1"/>
          </p:cNvSpPr>
          <p:nvPr/>
        </p:nvSpPr>
        <p:spPr bwMode="auto">
          <a:xfrm>
            <a:off x="1403350" y="4508500"/>
            <a:ext cx="865188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1,371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2" name="Text Box 20"/>
          <p:cNvSpPr txBox="1">
            <a:spLocks noChangeArrowheads="1"/>
          </p:cNvSpPr>
          <p:nvPr/>
        </p:nvSpPr>
        <p:spPr bwMode="auto">
          <a:xfrm>
            <a:off x="2627313" y="4508500"/>
            <a:ext cx="865187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3,24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3" name="Text Box 21"/>
          <p:cNvSpPr txBox="1">
            <a:spLocks noChangeArrowheads="1"/>
          </p:cNvSpPr>
          <p:nvPr/>
        </p:nvSpPr>
        <p:spPr bwMode="auto">
          <a:xfrm>
            <a:off x="4284663" y="4437063"/>
            <a:ext cx="865187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1,728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4" name="Text Box 22"/>
          <p:cNvSpPr txBox="1">
            <a:spLocks noChangeArrowheads="1"/>
          </p:cNvSpPr>
          <p:nvPr/>
        </p:nvSpPr>
        <p:spPr bwMode="auto">
          <a:xfrm>
            <a:off x="5580063" y="4581525"/>
            <a:ext cx="865187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32,40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5" name="Text Box 23"/>
          <p:cNvSpPr txBox="1">
            <a:spLocks noChangeArrowheads="1"/>
          </p:cNvSpPr>
          <p:nvPr/>
        </p:nvSpPr>
        <p:spPr bwMode="auto">
          <a:xfrm>
            <a:off x="6588125" y="4581525"/>
            <a:ext cx="1008063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 1,0368</a:t>
            </a:r>
            <a:endParaRPr lang="ru-RU">
              <a:latin typeface="Comic Sans MS" panose="030F0702030302020204" pitchFamily="66" charset="0"/>
            </a:endParaRPr>
          </a:p>
        </p:txBody>
      </p:sp>
      <p:sp>
        <p:nvSpPr>
          <p:cNvPr id="28696" name="Text Box 24"/>
          <p:cNvSpPr txBox="1">
            <a:spLocks noChangeArrowheads="1"/>
          </p:cNvSpPr>
          <p:nvPr/>
        </p:nvSpPr>
        <p:spPr bwMode="auto">
          <a:xfrm>
            <a:off x="7740650" y="4508500"/>
            <a:ext cx="100965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Comic Sans MS" panose="030F0702030302020204" pitchFamily="66" charset="0"/>
              </a:rPr>
              <a:t>0,0055</a:t>
            </a:r>
            <a:endParaRPr lang="ru-RU"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8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6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6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86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286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997200"/>
            <a:ext cx="2682875" cy="3392488"/>
          </a:xfrm>
          <a:prstGeom prst="rect">
            <a:avLst/>
          </a:prstGeom>
          <a:noFill/>
        </p:spPr>
      </p:pic>
      <p:sp>
        <p:nvSpPr>
          <p:cNvPr id="46085" name="Oval 5"/>
          <p:cNvSpPr>
            <a:spLocks noChangeArrowheads="1"/>
          </p:cNvSpPr>
          <p:nvPr/>
        </p:nvSpPr>
        <p:spPr bwMode="auto">
          <a:xfrm>
            <a:off x="3419475" y="2997200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6" name="Oval 6"/>
          <p:cNvSpPr>
            <a:spLocks noChangeArrowheads="1"/>
          </p:cNvSpPr>
          <p:nvPr/>
        </p:nvSpPr>
        <p:spPr bwMode="auto">
          <a:xfrm>
            <a:off x="6588125" y="2708275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7" name="Oval 7"/>
          <p:cNvSpPr>
            <a:spLocks noChangeArrowheads="1"/>
          </p:cNvSpPr>
          <p:nvPr/>
        </p:nvSpPr>
        <p:spPr bwMode="auto">
          <a:xfrm>
            <a:off x="8172450" y="4652963"/>
            <a:ext cx="215900" cy="2159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6088" name="plant"/>
          <p:cNvSpPr>
            <a:spLocks noEditPoints="1" noChangeArrowheads="1"/>
          </p:cNvSpPr>
          <p:nvPr/>
        </p:nvSpPr>
        <p:spPr bwMode="auto">
          <a:xfrm>
            <a:off x="3348038" y="4868863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6089" name="Picture 9" descr="2f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4076700"/>
            <a:ext cx="1511300" cy="1871663"/>
          </a:xfrm>
          <a:prstGeom prst="rect">
            <a:avLst/>
          </a:prstGeom>
          <a:noFill/>
        </p:spPr>
      </p:pic>
      <p:sp>
        <p:nvSpPr>
          <p:cNvPr id="46090" name="plant"/>
          <p:cNvSpPr>
            <a:spLocks noEditPoints="1" noChangeArrowheads="1"/>
          </p:cNvSpPr>
          <p:nvPr/>
        </p:nvSpPr>
        <p:spPr bwMode="auto">
          <a:xfrm>
            <a:off x="5003800" y="5048250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6091" name="Picture 11" descr="2f2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4508500"/>
            <a:ext cx="1584325" cy="1873250"/>
          </a:xfrm>
          <a:prstGeom prst="rect">
            <a:avLst/>
          </a:prstGeom>
          <a:noFill/>
        </p:spPr>
      </p:pic>
      <p:sp>
        <p:nvSpPr>
          <p:cNvPr id="46092" name="plant"/>
          <p:cNvSpPr>
            <a:spLocks noEditPoints="1" noChangeArrowheads="1"/>
          </p:cNvSpPr>
          <p:nvPr/>
        </p:nvSpPr>
        <p:spPr bwMode="auto">
          <a:xfrm>
            <a:off x="6948488" y="4652963"/>
            <a:ext cx="1809750" cy="180975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6093" name="Picture 13" descr="2f3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9925" y="4292600"/>
            <a:ext cx="1800225" cy="1747838"/>
          </a:xfrm>
          <a:prstGeom prst="rect">
            <a:avLst/>
          </a:prstGeom>
          <a:noFill/>
        </p:spPr>
      </p:pic>
      <p:sp>
        <p:nvSpPr>
          <p:cNvPr id="46094" name="plant"/>
          <p:cNvSpPr>
            <a:spLocks noEditPoints="1" noChangeArrowheads="1"/>
          </p:cNvSpPr>
          <p:nvPr/>
        </p:nvSpPr>
        <p:spPr bwMode="auto">
          <a:xfrm>
            <a:off x="4500563" y="4149725"/>
            <a:ext cx="1809750" cy="865188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095" name="plant"/>
          <p:cNvSpPr>
            <a:spLocks noEditPoints="1" noChangeArrowheads="1"/>
          </p:cNvSpPr>
          <p:nvPr/>
        </p:nvSpPr>
        <p:spPr bwMode="auto">
          <a:xfrm rot="-21791713">
            <a:off x="6300788" y="3716338"/>
            <a:ext cx="1809750" cy="8651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096" name="plant"/>
          <p:cNvSpPr>
            <a:spLocks noEditPoints="1" noChangeArrowheads="1"/>
          </p:cNvSpPr>
          <p:nvPr/>
        </p:nvSpPr>
        <p:spPr bwMode="auto">
          <a:xfrm rot="-21791713">
            <a:off x="7334250" y="2852738"/>
            <a:ext cx="1809750" cy="8651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097" name="plant"/>
          <p:cNvSpPr>
            <a:spLocks noEditPoints="1" noChangeArrowheads="1"/>
          </p:cNvSpPr>
          <p:nvPr/>
        </p:nvSpPr>
        <p:spPr bwMode="auto">
          <a:xfrm rot="-21791713">
            <a:off x="5076825" y="3141663"/>
            <a:ext cx="1809750" cy="8651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098" name="plant"/>
          <p:cNvSpPr>
            <a:spLocks noEditPoints="1" noChangeArrowheads="1"/>
          </p:cNvSpPr>
          <p:nvPr/>
        </p:nvSpPr>
        <p:spPr bwMode="auto">
          <a:xfrm rot="-21791713">
            <a:off x="6443663" y="1989138"/>
            <a:ext cx="1809750" cy="8651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46099" name="plant"/>
          <p:cNvSpPr>
            <a:spLocks noEditPoints="1" noChangeArrowheads="1"/>
          </p:cNvSpPr>
          <p:nvPr/>
        </p:nvSpPr>
        <p:spPr bwMode="auto">
          <a:xfrm rot="-21791713">
            <a:off x="7523163" y="969963"/>
            <a:ext cx="1449387" cy="865187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46100" name="Picture 20" descr="7a2[1]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2225" y="1341438"/>
            <a:ext cx="666750" cy="762000"/>
          </a:xfrm>
          <a:prstGeom prst="rect">
            <a:avLst/>
          </a:prstGeom>
          <a:noFill/>
        </p:spPr>
      </p:pic>
      <p:pic>
        <p:nvPicPr>
          <p:cNvPr id="46101" name="Picture 21" descr="2f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0650" y="404813"/>
            <a:ext cx="1008063" cy="863600"/>
          </a:xfrm>
          <a:prstGeom prst="rect">
            <a:avLst/>
          </a:prstGeom>
          <a:noFill/>
        </p:spPr>
      </p:pic>
      <p:pic>
        <p:nvPicPr>
          <p:cNvPr id="46102" name="Picture 22" descr="2f2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9675" y="2133600"/>
            <a:ext cx="1584325" cy="1223963"/>
          </a:xfrm>
          <a:prstGeom prst="rect">
            <a:avLst/>
          </a:prstGeom>
          <a:noFill/>
        </p:spPr>
      </p:pic>
      <p:pic>
        <p:nvPicPr>
          <p:cNvPr id="46103" name="Picture 23" descr="2f3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59563" y="1700213"/>
            <a:ext cx="1152525" cy="865187"/>
          </a:xfrm>
          <a:prstGeom prst="rect">
            <a:avLst/>
          </a:prstGeom>
          <a:noFill/>
        </p:spPr>
      </p:pic>
      <p:pic>
        <p:nvPicPr>
          <p:cNvPr id="46104" name="Picture 24" descr="2f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141663"/>
            <a:ext cx="1008062" cy="1223962"/>
          </a:xfrm>
          <a:prstGeom prst="rect">
            <a:avLst/>
          </a:prstGeom>
          <a:noFill/>
        </p:spPr>
      </p:pic>
      <p:pic>
        <p:nvPicPr>
          <p:cNvPr id="46105" name="Picture 25" descr="2f3[1]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3933825"/>
            <a:ext cx="1152525" cy="865188"/>
          </a:xfrm>
          <a:prstGeom prst="rect">
            <a:avLst/>
          </a:prstGeom>
          <a:noFill/>
        </p:spPr>
      </p:pic>
      <p:pic>
        <p:nvPicPr>
          <p:cNvPr id="46106" name="Picture 26" descr="2f2[1]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2636838"/>
            <a:ext cx="1584325" cy="1223962"/>
          </a:xfrm>
          <a:prstGeom prst="rect">
            <a:avLst/>
          </a:prstGeom>
          <a:noFill/>
        </p:spPr>
      </p:pic>
      <p:sp>
        <p:nvSpPr>
          <p:cNvPr id="46107" name="Text Box 27"/>
          <p:cNvSpPr txBox="1">
            <a:spLocks noChangeArrowheads="1"/>
          </p:cNvSpPr>
          <p:nvPr/>
        </p:nvSpPr>
        <p:spPr bwMode="auto">
          <a:xfrm>
            <a:off x="250825" y="476250"/>
            <a:ext cx="6121400" cy="22828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rgbClr val="6600FF"/>
                </a:solidFill>
                <a:latin typeface="Verdana" panose="020B0604030504040204" pitchFamily="34" charset="0"/>
              </a:rPr>
              <a:t>Незнайка отправился на цветочную поляну. Помогите ему собрать целебные цветы. Если произведение дробей на лепестках совпадает с с дробью на листке, то цветок целебный</a:t>
            </a:r>
            <a:endParaRPr lang="ru-RU" sz="2400">
              <a:solidFill>
                <a:srgbClr val="6600FF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07" name="Oval 3"/>
          <p:cNvSpPr>
            <a:spLocks noChangeArrowheads="1"/>
          </p:cNvSpPr>
          <p:nvPr/>
        </p:nvSpPr>
        <p:spPr bwMode="auto">
          <a:xfrm rot="2167545">
            <a:off x="3563938" y="620713"/>
            <a:ext cx="1079500" cy="2276475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chemeClr val="accent2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</a:ln>
          <a:effectLst/>
        </p:spPr>
        <p:txBody>
          <a:bodyPr wrap="none" anchor="ctr" anchorCtr="1"/>
          <a:lstStyle/>
          <a:p>
            <a:pPr algn="ctr"/>
            <a:endParaRPr lang="ru-RU"/>
          </a:p>
        </p:txBody>
      </p:sp>
      <p:sp>
        <p:nvSpPr>
          <p:cNvPr id="47108" name="Oval 4"/>
          <p:cNvSpPr>
            <a:spLocks noChangeArrowheads="1"/>
          </p:cNvSpPr>
          <p:nvPr/>
        </p:nvSpPr>
        <p:spPr bwMode="auto">
          <a:xfrm rot="7240107">
            <a:off x="3586163" y="2182812"/>
            <a:ext cx="1079500" cy="2276475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</a:ln>
          <a:effectLst/>
        </p:spPr>
        <p:txBody>
          <a:bodyPr rot="10800000" vert="eaVert" wrap="none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 rot="-4234578">
            <a:off x="1605757" y="1137444"/>
            <a:ext cx="1150937" cy="2276475"/>
          </a:xfrm>
          <a:prstGeom prst="ellipse">
            <a:avLst/>
          </a:prstGeom>
          <a:gradFill rotWithShape="1">
            <a:gsLst>
              <a:gs pos="0">
                <a:srgbClr val="3366FF"/>
              </a:gs>
              <a:gs pos="100000">
                <a:srgbClr val="3366FF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round/>
          </a:ln>
          <a:effectLst/>
        </p:spPr>
        <p:txBody>
          <a:bodyPr vert="eaVert" wrap="none" anchor="ctr"/>
          <a:lstStyle/>
          <a:p>
            <a:pPr algn="ctr"/>
            <a:endParaRPr lang="ru-RU" sz="3600"/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2843213" y="2205038"/>
            <a:ext cx="1081087" cy="935037"/>
          </a:xfrm>
          <a:prstGeom prst="ellipse">
            <a:avLst/>
          </a:prstGeom>
          <a:gradFill rotWithShape="1">
            <a:gsLst>
              <a:gs pos="0">
                <a:srgbClr val="FFCC00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7111" name="Freeform 7"/>
          <p:cNvSpPr/>
          <p:nvPr/>
        </p:nvSpPr>
        <p:spPr bwMode="auto">
          <a:xfrm>
            <a:off x="1547813" y="3068638"/>
            <a:ext cx="1511300" cy="3611562"/>
          </a:xfrm>
          <a:custGeom>
            <a:avLst/>
            <a:gdLst/>
            <a:ahLst/>
            <a:cxnLst>
              <a:cxn ang="0">
                <a:pos x="952" y="0"/>
              </a:cxn>
              <a:cxn ang="0">
                <a:pos x="544" y="454"/>
              </a:cxn>
              <a:cxn ang="0">
                <a:pos x="454" y="1679"/>
              </a:cxn>
              <a:cxn ang="0">
                <a:pos x="91" y="2177"/>
              </a:cxn>
              <a:cxn ang="0">
                <a:pos x="0" y="2268"/>
              </a:cxn>
            </a:cxnLst>
            <a:rect l="0" t="0" r="r" b="b"/>
            <a:pathLst>
              <a:path w="952" h="2275">
                <a:moveTo>
                  <a:pt x="952" y="0"/>
                </a:moveTo>
                <a:cubicBezTo>
                  <a:pt x="789" y="87"/>
                  <a:pt x="627" y="174"/>
                  <a:pt x="544" y="454"/>
                </a:cubicBezTo>
                <a:cubicBezTo>
                  <a:pt x="461" y="734"/>
                  <a:pt x="529" y="1392"/>
                  <a:pt x="454" y="1679"/>
                </a:cubicBezTo>
                <a:cubicBezTo>
                  <a:pt x="379" y="1966"/>
                  <a:pt x="167" y="2079"/>
                  <a:pt x="91" y="2177"/>
                </a:cubicBezTo>
                <a:cubicBezTo>
                  <a:pt x="15" y="2275"/>
                  <a:pt x="15" y="2260"/>
                  <a:pt x="0" y="2268"/>
                </a:cubicBezTo>
              </a:path>
            </a:pathLst>
          </a:custGeom>
          <a:noFill/>
          <a:ln w="9525">
            <a:solidFill>
              <a:srgbClr val="00FF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3635375" y="1412875"/>
            <a:ext cx="819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2,5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7113" name="Text Box 9"/>
          <p:cNvSpPr txBox="1">
            <a:spLocks noChangeArrowheads="1"/>
          </p:cNvSpPr>
          <p:nvPr/>
        </p:nvSpPr>
        <p:spPr bwMode="auto">
          <a:xfrm>
            <a:off x="1600200" y="1930400"/>
            <a:ext cx="819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4,3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3851275" y="3068638"/>
            <a:ext cx="819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0,4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7115" name="Freeform 11"/>
          <p:cNvSpPr/>
          <p:nvPr/>
        </p:nvSpPr>
        <p:spPr bwMode="auto">
          <a:xfrm>
            <a:off x="1814513" y="4165600"/>
            <a:ext cx="2143125" cy="2235200"/>
          </a:xfrm>
          <a:custGeom>
            <a:avLst/>
            <a:gdLst/>
            <a:ahLst/>
            <a:cxnLst>
              <a:cxn ang="0">
                <a:pos x="329" y="631"/>
              </a:cxn>
              <a:cxn ang="0">
                <a:pos x="448" y="466"/>
              </a:cxn>
              <a:cxn ang="0">
                <a:pos x="484" y="439"/>
              </a:cxn>
              <a:cxn ang="0">
                <a:pos x="576" y="357"/>
              </a:cxn>
              <a:cxn ang="0">
                <a:pos x="631" y="329"/>
              </a:cxn>
              <a:cxn ang="0">
                <a:pos x="750" y="274"/>
              </a:cxn>
              <a:cxn ang="0">
                <a:pos x="914" y="219"/>
              </a:cxn>
              <a:cxn ang="0">
                <a:pos x="978" y="201"/>
              </a:cxn>
              <a:cxn ang="0">
                <a:pos x="1088" y="137"/>
              </a:cxn>
              <a:cxn ang="0">
                <a:pos x="1216" y="91"/>
              </a:cxn>
              <a:cxn ang="0">
                <a:pos x="1335" y="0"/>
              </a:cxn>
              <a:cxn ang="0">
                <a:pos x="1326" y="82"/>
              </a:cxn>
              <a:cxn ang="0">
                <a:pos x="1316" y="110"/>
              </a:cxn>
              <a:cxn ang="0">
                <a:pos x="1316" y="677"/>
              </a:cxn>
              <a:cxn ang="0">
                <a:pos x="1271" y="786"/>
              </a:cxn>
              <a:cxn ang="0">
                <a:pos x="1234" y="869"/>
              </a:cxn>
              <a:cxn ang="0">
                <a:pos x="1198" y="987"/>
              </a:cxn>
              <a:cxn ang="0">
                <a:pos x="1124" y="1088"/>
              </a:cxn>
              <a:cxn ang="0">
                <a:pos x="1106" y="1115"/>
              </a:cxn>
              <a:cxn ang="0">
                <a:pos x="942" y="1152"/>
              </a:cxn>
              <a:cxn ang="0">
                <a:pos x="759" y="1207"/>
              </a:cxn>
              <a:cxn ang="0">
                <a:pos x="686" y="1225"/>
              </a:cxn>
              <a:cxn ang="0">
                <a:pos x="649" y="1234"/>
              </a:cxn>
              <a:cxn ang="0">
                <a:pos x="347" y="1271"/>
              </a:cxn>
              <a:cxn ang="0">
                <a:pos x="265" y="1298"/>
              </a:cxn>
              <a:cxn ang="0">
                <a:pos x="238" y="1307"/>
              </a:cxn>
              <a:cxn ang="0">
                <a:pos x="183" y="1335"/>
              </a:cxn>
              <a:cxn ang="0">
                <a:pos x="128" y="1353"/>
              </a:cxn>
              <a:cxn ang="0">
                <a:pos x="0" y="1408"/>
              </a:cxn>
            </a:cxnLst>
            <a:rect l="0" t="0" r="r" b="b"/>
            <a:pathLst>
              <a:path w="1350" h="1408">
                <a:moveTo>
                  <a:pt x="329" y="631"/>
                </a:moveTo>
                <a:cubicBezTo>
                  <a:pt x="347" y="556"/>
                  <a:pt x="397" y="520"/>
                  <a:pt x="448" y="466"/>
                </a:cubicBezTo>
                <a:cubicBezTo>
                  <a:pt x="458" y="455"/>
                  <a:pt x="474" y="450"/>
                  <a:pt x="484" y="439"/>
                </a:cubicBezTo>
                <a:cubicBezTo>
                  <a:pt x="535" y="382"/>
                  <a:pt x="504" y="380"/>
                  <a:pt x="576" y="357"/>
                </a:cubicBezTo>
                <a:cubicBezTo>
                  <a:pt x="616" y="314"/>
                  <a:pt x="566" y="361"/>
                  <a:pt x="631" y="329"/>
                </a:cubicBezTo>
                <a:cubicBezTo>
                  <a:pt x="686" y="302"/>
                  <a:pt x="692" y="288"/>
                  <a:pt x="750" y="274"/>
                </a:cubicBezTo>
                <a:cubicBezTo>
                  <a:pt x="800" y="241"/>
                  <a:pt x="855" y="228"/>
                  <a:pt x="914" y="219"/>
                </a:cubicBezTo>
                <a:cubicBezTo>
                  <a:pt x="935" y="212"/>
                  <a:pt x="958" y="210"/>
                  <a:pt x="978" y="201"/>
                </a:cubicBezTo>
                <a:cubicBezTo>
                  <a:pt x="1017" y="184"/>
                  <a:pt x="1052" y="158"/>
                  <a:pt x="1088" y="137"/>
                </a:cubicBezTo>
                <a:cubicBezTo>
                  <a:pt x="1126" y="115"/>
                  <a:pt x="1174" y="102"/>
                  <a:pt x="1216" y="91"/>
                </a:cubicBezTo>
                <a:cubicBezTo>
                  <a:pt x="1263" y="60"/>
                  <a:pt x="1296" y="37"/>
                  <a:pt x="1335" y="0"/>
                </a:cubicBezTo>
                <a:cubicBezTo>
                  <a:pt x="1350" y="45"/>
                  <a:pt x="1347" y="19"/>
                  <a:pt x="1326" y="82"/>
                </a:cubicBezTo>
                <a:cubicBezTo>
                  <a:pt x="1323" y="91"/>
                  <a:pt x="1316" y="110"/>
                  <a:pt x="1316" y="110"/>
                </a:cubicBezTo>
                <a:cubicBezTo>
                  <a:pt x="1333" y="372"/>
                  <a:pt x="1332" y="292"/>
                  <a:pt x="1316" y="677"/>
                </a:cubicBezTo>
                <a:cubicBezTo>
                  <a:pt x="1314" y="716"/>
                  <a:pt x="1271" y="786"/>
                  <a:pt x="1271" y="786"/>
                </a:cubicBezTo>
                <a:cubicBezTo>
                  <a:pt x="1247" y="884"/>
                  <a:pt x="1284" y="750"/>
                  <a:pt x="1234" y="869"/>
                </a:cubicBezTo>
                <a:cubicBezTo>
                  <a:pt x="1218" y="907"/>
                  <a:pt x="1217" y="949"/>
                  <a:pt x="1198" y="987"/>
                </a:cubicBezTo>
                <a:cubicBezTo>
                  <a:pt x="1179" y="1024"/>
                  <a:pt x="1150" y="1057"/>
                  <a:pt x="1124" y="1088"/>
                </a:cubicBezTo>
                <a:cubicBezTo>
                  <a:pt x="1117" y="1096"/>
                  <a:pt x="1114" y="1108"/>
                  <a:pt x="1106" y="1115"/>
                </a:cubicBezTo>
                <a:cubicBezTo>
                  <a:pt x="1084" y="1133"/>
                  <a:pt x="970" y="1145"/>
                  <a:pt x="942" y="1152"/>
                </a:cubicBezTo>
                <a:cubicBezTo>
                  <a:pt x="879" y="1168"/>
                  <a:pt x="821" y="1193"/>
                  <a:pt x="759" y="1207"/>
                </a:cubicBezTo>
                <a:cubicBezTo>
                  <a:pt x="735" y="1213"/>
                  <a:pt x="710" y="1219"/>
                  <a:pt x="686" y="1225"/>
                </a:cubicBezTo>
                <a:cubicBezTo>
                  <a:pt x="674" y="1228"/>
                  <a:pt x="649" y="1234"/>
                  <a:pt x="649" y="1234"/>
                </a:cubicBezTo>
                <a:cubicBezTo>
                  <a:pt x="558" y="1298"/>
                  <a:pt x="476" y="1266"/>
                  <a:pt x="347" y="1271"/>
                </a:cubicBezTo>
                <a:cubicBezTo>
                  <a:pt x="283" y="1292"/>
                  <a:pt x="310" y="1283"/>
                  <a:pt x="265" y="1298"/>
                </a:cubicBezTo>
                <a:cubicBezTo>
                  <a:pt x="256" y="1301"/>
                  <a:pt x="238" y="1307"/>
                  <a:pt x="238" y="1307"/>
                </a:cubicBezTo>
                <a:cubicBezTo>
                  <a:pt x="208" y="1337"/>
                  <a:pt x="231" y="1321"/>
                  <a:pt x="183" y="1335"/>
                </a:cubicBezTo>
                <a:cubicBezTo>
                  <a:pt x="165" y="1340"/>
                  <a:pt x="128" y="1353"/>
                  <a:pt x="128" y="1353"/>
                </a:cubicBezTo>
                <a:cubicBezTo>
                  <a:pt x="94" y="1387"/>
                  <a:pt x="49" y="1408"/>
                  <a:pt x="0" y="1408"/>
                </a:cubicBez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009900"/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FF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2411413" y="5013325"/>
            <a:ext cx="890587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4000" b="1"/>
              <a:t> 43</a:t>
            </a:r>
            <a:endParaRPr lang="ru-RU" sz="4000" b="1"/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5435600" y="4941888"/>
            <a:ext cx="33845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0000"/>
                </a:solidFill>
              </a:rPr>
              <a:t>ядовитый</a:t>
            </a:r>
            <a:endParaRPr lang="ru-RU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Freeform 3"/>
          <p:cNvSpPr/>
          <p:nvPr/>
        </p:nvSpPr>
        <p:spPr bwMode="auto">
          <a:xfrm>
            <a:off x="1547813" y="2997200"/>
            <a:ext cx="1584325" cy="3683000"/>
          </a:xfrm>
          <a:custGeom>
            <a:avLst/>
            <a:gdLst/>
            <a:ahLst/>
            <a:cxnLst>
              <a:cxn ang="0">
                <a:pos x="952" y="0"/>
              </a:cxn>
              <a:cxn ang="0">
                <a:pos x="544" y="454"/>
              </a:cxn>
              <a:cxn ang="0">
                <a:pos x="454" y="1679"/>
              </a:cxn>
              <a:cxn ang="0">
                <a:pos x="91" y="2177"/>
              </a:cxn>
              <a:cxn ang="0">
                <a:pos x="0" y="2268"/>
              </a:cxn>
            </a:cxnLst>
            <a:rect l="0" t="0" r="r" b="b"/>
            <a:pathLst>
              <a:path w="952" h="2275">
                <a:moveTo>
                  <a:pt x="952" y="0"/>
                </a:moveTo>
                <a:cubicBezTo>
                  <a:pt x="789" y="87"/>
                  <a:pt x="627" y="174"/>
                  <a:pt x="544" y="454"/>
                </a:cubicBezTo>
                <a:cubicBezTo>
                  <a:pt x="461" y="734"/>
                  <a:pt x="529" y="1392"/>
                  <a:pt x="454" y="1679"/>
                </a:cubicBezTo>
                <a:cubicBezTo>
                  <a:pt x="379" y="1966"/>
                  <a:pt x="167" y="2079"/>
                  <a:pt x="91" y="2177"/>
                </a:cubicBezTo>
                <a:cubicBezTo>
                  <a:pt x="15" y="2275"/>
                  <a:pt x="15" y="2260"/>
                  <a:pt x="0" y="2268"/>
                </a:cubicBezTo>
              </a:path>
            </a:pathLst>
          </a:custGeom>
          <a:noFill/>
          <a:ln w="9525">
            <a:solidFill>
              <a:srgbClr val="00FF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2" name="Freeform 4"/>
          <p:cNvSpPr/>
          <p:nvPr/>
        </p:nvSpPr>
        <p:spPr bwMode="auto">
          <a:xfrm>
            <a:off x="1814513" y="3860800"/>
            <a:ext cx="2470150" cy="2540000"/>
          </a:xfrm>
          <a:custGeom>
            <a:avLst/>
            <a:gdLst/>
            <a:ahLst/>
            <a:cxnLst>
              <a:cxn ang="0">
                <a:pos x="329" y="631"/>
              </a:cxn>
              <a:cxn ang="0">
                <a:pos x="448" y="466"/>
              </a:cxn>
              <a:cxn ang="0">
                <a:pos x="484" y="439"/>
              </a:cxn>
              <a:cxn ang="0">
                <a:pos x="576" y="357"/>
              </a:cxn>
              <a:cxn ang="0">
                <a:pos x="631" y="329"/>
              </a:cxn>
              <a:cxn ang="0">
                <a:pos x="750" y="274"/>
              </a:cxn>
              <a:cxn ang="0">
                <a:pos x="914" y="219"/>
              </a:cxn>
              <a:cxn ang="0">
                <a:pos x="978" y="201"/>
              </a:cxn>
              <a:cxn ang="0">
                <a:pos x="1088" y="137"/>
              </a:cxn>
              <a:cxn ang="0">
                <a:pos x="1216" y="91"/>
              </a:cxn>
              <a:cxn ang="0">
                <a:pos x="1335" y="0"/>
              </a:cxn>
              <a:cxn ang="0">
                <a:pos x="1326" y="82"/>
              </a:cxn>
              <a:cxn ang="0">
                <a:pos x="1316" y="110"/>
              </a:cxn>
              <a:cxn ang="0">
                <a:pos x="1316" y="677"/>
              </a:cxn>
              <a:cxn ang="0">
                <a:pos x="1271" y="786"/>
              </a:cxn>
              <a:cxn ang="0">
                <a:pos x="1234" y="869"/>
              </a:cxn>
              <a:cxn ang="0">
                <a:pos x="1198" y="987"/>
              </a:cxn>
              <a:cxn ang="0">
                <a:pos x="1124" y="1088"/>
              </a:cxn>
              <a:cxn ang="0">
                <a:pos x="1106" y="1115"/>
              </a:cxn>
              <a:cxn ang="0">
                <a:pos x="942" y="1152"/>
              </a:cxn>
              <a:cxn ang="0">
                <a:pos x="759" y="1207"/>
              </a:cxn>
              <a:cxn ang="0">
                <a:pos x="686" y="1225"/>
              </a:cxn>
              <a:cxn ang="0">
                <a:pos x="649" y="1234"/>
              </a:cxn>
              <a:cxn ang="0">
                <a:pos x="347" y="1271"/>
              </a:cxn>
              <a:cxn ang="0">
                <a:pos x="265" y="1298"/>
              </a:cxn>
              <a:cxn ang="0">
                <a:pos x="238" y="1307"/>
              </a:cxn>
              <a:cxn ang="0">
                <a:pos x="183" y="1335"/>
              </a:cxn>
              <a:cxn ang="0">
                <a:pos x="128" y="1353"/>
              </a:cxn>
              <a:cxn ang="0">
                <a:pos x="0" y="1408"/>
              </a:cxn>
            </a:cxnLst>
            <a:rect l="0" t="0" r="r" b="b"/>
            <a:pathLst>
              <a:path w="1350" h="1408">
                <a:moveTo>
                  <a:pt x="329" y="631"/>
                </a:moveTo>
                <a:cubicBezTo>
                  <a:pt x="347" y="556"/>
                  <a:pt x="397" y="520"/>
                  <a:pt x="448" y="466"/>
                </a:cubicBezTo>
                <a:cubicBezTo>
                  <a:pt x="458" y="455"/>
                  <a:pt x="474" y="450"/>
                  <a:pt x="484" y="439"/>
                </a:cubicBezTo>
                <a:cubicBezTo>
                  <a:pt x="535" y="382"/>
                  <a:pt x="504" y="380"/>
                  <a:pt x="576" y="357"/>
                </a:cubicBezTo>
                <a:cubicBezTo>
                  <a:pt x="616" y="314"/>
                  <a:pt x="566" y="361"/>
                  <a:pt x="631" y="329"/>
                </a:cubicBezTo>
                <a:cubicBezTo>
                  <a:pt x="686" y="302"/>
                  <a:pt x="692" y="288"/>
                  <a:pt x="750" y="274"/>
                </a:cubicBezTo>
                <a:cubicBezTo>
                  <a:pt x="800" y="241"/>
                  <a:pt x="855" y="228"/>
                  <a:pt x="914" y="219"/>
                </a:cubicBezTo>
                <a:cubicBezTo>
                  <a:pt x="935" y="212"/>
                  <a:pt x="958" y="210"/>
                  <a:pt x="978" y="201"/>
                </a:cubicBezTo>
                <a:cubicBezTo>
                  <a:pt x="1017" y="184"/>
                  <a:pt x="1052" y="158"/>
                  <a:pt x="1088" y="137"/>
                </a:cubicBezTo>
                <a:cubicBezTo>
                  <a:pt x="1126" y="115"/>
                  <a:pt x="1174" y="102"/>
                  <a:pt x="1216" y="91"/>
                </a:cubicBezTo>
                <a:cubicBezTo>
                  <a:pt x="1263" y="60"/>
                  <a:pt x="1296" y="37"/>
                  <a:pt x="1335" y="0"/>
                </a:cubicBezTo>
                <a:cubicBezTo>
                  <a:pt x="1350" y="45"/>
                  <a:pt x="1347" y="19"/>
                  <a:pt x="1326" y="82"/>
                </a:cubicBezTo>
                <a:cubicBezTo>
                  <a:pt x="1323" y="91"/>
                  <a:pt x="1316" y="110"/>
                  <a:pt x="1316" y="110"/>
                </a:cubicBezTo>
                <a:cubicBezTo>
                  <a:pt x="1333" y="372"/>
                  <a:pt x="1332" y="292"/>
                  <a:pt x="1316" y="677"/>
                </a:cubicBezTo>
                <a:cubicBezTo>
                  <a:pt x="1314" y="716"/>
                  <a:pt x="1271" y="786"/>
                  <a:pt x="1271" y="786"/>
                </a:cubicBezTo>
                <a:cubicBezTo>
                  <a:pt x="1247" y="884"/>
                  <a:pt x="1284" y="750"/>
                  <a:pt x="1234" y="869"/>
                </a:cubicBezTo>
                <a:cubicBezTo>
                  <a:pt x="1218" y="907"/>
                  <a:pt x="1217" y="949"/>
                  <a:pt x="1198" y="987"/>
                </a:cubicBezTo>
                <a:cubicBezTo>
                  <a:pt x="1179" y="1024"/>
                  <a:pt x="1150" y="1057"/>
                  <a:pt x="1124" y="1088"/>
                </a:cubicBezTo>
                <a:cubicBezTo>
                  <a:pt x="1117" y="1096"/>
                  <a:pt x="1114" y="1108"/>
                  <a:pt x="1106" y="1115"/>
                </a:cubicBezTo>
                <a:cubicBezTo>
                  <a:pt x="1084" y="1133"/>
                  <a:pt x="970" y="1145"/>
                  <a:pt x="942" y="1152"/>
                </a:cubicBezTo>
                <a:cubicBezTo>
                  <a:pt x="879" y="1168"/>
                  <a:pt x="821" y="1193"/>
                  <a:pt x="759" y="1207"/>
                </a:cubicBezTo>
                <a:cubicBezTo>
                  <a:pt x="735" y="1213"/>
                  <a:pt x="710" y="1219"/>
                  <a:pt x="686" y="1225"/>
                </a:cubicBezTo>
                <a:cubicBezTo>
                  <a:pt x="674" y="1228"/>
                  <a:pt x="649" y="1234"/>
                  <a:pt x="649" y="1234"/>
                </a:cubicBezTo>
                <a:cubicBezTo>
                  <a:pt x="558" y="1298"/>
                  <a:pt x="476" y="1266"/>
                  <a:pt x="347" y="1271"/>
                </a:cubicBezTo>
                <a:cubicBezTo>
                  <a:pt x="283" y="1292"/>
                  <a:pt x="310" y="1283"/>
                  <a:pt x="265" y="1298"/>
                </a:cubicBezTo>
                <a:cubicBezTo>
                  <a:pt x="256" y="1301"/>
                  <a:pt x="238" y="1307"/>
                  <a:pt x="238" y="1307"/>
                </a:cubicBezTo>
                <a:cubicBezTo>
                  <a:pt x="208" y="1337"/>
                  <a:pt x="231" y="1321"/>
                  <a:pt x="183" y="1335"/>
                </a:cubicBezTo>
                <a:cubicBezTo>
                  <a:pt x="165" y="1340"/>
                  <a:pt x="128" y="1353"/>
                  <a:pt x="128" y="1353"/>
                </a:cubicBezTo>
                <a:cubicBezTo>
                  <a:pt x="94" y="1387"/>
                  <a:pt x="49" y="1408"/>
                  <a:pt x="0" y="1408"/>
                </a:cubicBez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t="100000" r="100000"/>
            </a:path>
          </a:gradFill>
          <a:ln w="9525">
            <a:solidFill>
              <a:srgbClr val="00FF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2627313" y="4797425"/>
            <a:ext cx="1439862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r>
              <a:rPr lang="ru-RU" sz="4000" b="1"/>
              <a:t>1,83</a:t>
            </a:r>
            <a:endParaRPr lang="ru-RU" sz="4000" b="1"/>
          </a:p>
        </p:txBody>
      </p:sp>
      <p:sp>
        <p:nvSpPr>
          <p:cNvPr id="48134" name="AutoShape 6"/>
          <p:cNvSpPr>
            <a:spLocks noChangeArrowheads="1"/>
          </p:cNvSpPr>
          <p:nvPr/>
        </p:nvSpPr>
        <p:spPr bwMode="auto">
          <a:xfrm rot="1883832">
            <a:off x="3160713" y="598488"/>
            <a:ext cx="1758950" cy="22352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CC66FF"/>
              </a:gs>
              <a:gs pos="100000">
                <a:srgbClr val="99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Arial Unicode MS" panose="020B0604020202020204" pitchFamily="34" charset="-128"/>
              </a:rPr>
              <a:t>0,2</a:t>
            </a:r>
            <a:endParaRPr lang="ru-RU" sz="3600" b="1">
              <a:solidFill>
                <a:schemeClr val="bg1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48135" name="AutoShape 7"/>
          <p:cNvSpPr>
            <a:spLocks noChangeArrowheads="1"/>
          </p:cNvSpPr>
          <p:nvPr/>
        </p:nvSpPr>
        <p:spPr bwMode="auto">
          <a:xfrm rot="19210853">
            <a:off x="1835150" y="620713"/>
            <a:ext cx="1808163" cy="2259012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CC66FF"/>
              </a:gs>
              <a:gs pos="100000">
                <a:srgbClr val="99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Arial Unicode MS" panose="020B0604020202020204" pitchFamily="34" charset="-128"/>
              </a:rPr>
              <a:t>18,3</a:t>
            </a:r>
            <a:endParaRPr lang="ru-RU" sz="3600" b="1">
              <a:solidFill>
                <a:schemeClr val="bg1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 rot="5963803">
            <a:off x="3664744" y="1670844"/>
            <a:ext cx="1746250" cy="22367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CC66FF"/>
              </a:gs>
              <a:gs pos="100000">
                <a:srgbClr val="9900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rot="10800000" vert="eaVert"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  <a:latin typeface="Arial Unicode MS" panose="020B0604020202020204" pitchFamily="34" charset="-128"/>
              </a:rPr>
              <a:t>0,5</a:t>
            </a:r>
            <a:endParaRPr lang="ru-RU" sz="3600" b="1">
              <a:solidFill>
                <a:schemeClr val="bg1"/>
              </a:solidFill>
              <a:latin typeface="Arial Unicode MS" panose="020B0604020202020204" pitchFamily="34" charset="-128"/>
            </a:endParaRPr>
          </a:p>
        </p:txBody>
      </p:sp>
      <p:sp>
        <p:nvSpPr>
          <p:cNvPr id="48137" name="Oval 9"/>
          <p:cNvSpPr>
            <a:spLocks noChangeArrowheads="1"/>
          </p:cNvSpPr>
          <p:nvPr/>
        </p:nvSpPr>
        <p:spPr bwMode="auto">
          <a:xfrm>
            <a:off x="2916238" y="2133600"/>
            <a:ext cx="1081087" cy="935038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5364163" y="4941888"/>
            <a:ext cx="33845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9900"/>
                </a:solidFill>
              </a:rPr>
              <a:t>целебный</a:t>
            </a:r>
            <a:endParaRPr lang="ru-RU" sz="4400" b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8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395288" y="5157788"/>
            <a:ext cx="33845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9900"/>
                </a:solidFill>
              </a:rPr>
              <a:t>целебный</a:t>
            </a:r>
            <a:endParaRPr lang="ru-RU" sz="4400" b="1">
              <a:solidFill>
                <a:srgbClr val="009900"/>
              </a:solidFill>
            </a:endParaRP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 rot="57110900">
            <a:off x="2915444" y="1845469"/>
            <a:ext cx="1871662" cy="2590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66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miter lim="800000"/>
          </a:ln>
          <a:effectLst/>
        </p:spPr>
        <p:txBody>
          <a:bodyPr vert="eaVert"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6,2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auto">
          <a:xfrm rot="5231936">
            <a:off x="4572794" y="1267619"/>
            <a:ext cx="1868488" cy="2590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66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miter lim="800000"/>
          </a:ln>
          <a:effectLst/>
        </p:spPr>
        <p:txBody>
          <a:bodyPr rot="10800000" vert="eaVert"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0,01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 rot="975701">
            <a:off x="3851275" y="404813"/>
            <a:ext cx="1870075" cy="2590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66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0,3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9159" name="AutoShape 7"/>
          <p:cNvSpPr>
            <a:spLocks noChangeArrowheads="1"/>
          </p:cNvSpPr>
          <p:nvPr/>
        </p:nvSpPr>
        <p:spPr bwMode="auto">
          <a:xfrm rot="-3342650">
            <a:off x="2749550" y="714376"/>
            <a:ext cx="1914525" cy="2590800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6600FF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00FF"/>
            </a:solidFill>
            <a:miter lim="800000"/>
          </a:ln>
          <a:effectLst/>
        </p:spPr>
        <p:txBody>
          <a:bodyPr vert="eaVert" wrap="none" anchor="ctr"/>
          <a:lstStyle/>
          <a:p>
            <a:pPr algn="ctr"/>
            <a:r>
              <a:rPr lang="ru-RU" sz="3600" b="1">
                <a:solidFill>
                  <a:schemeClr val="bg1"/>
                </a:solidFill>
              </a:rPr>
              <a:t>100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49160" name="Freeform 8"/>
          <p:cNvSpPr/>
          <p:nvPr/>
        </p:nvSpPr>
        <p:spPr bwMode="auto">
          <a:xfrm rot="561520">
            <a:off x="4500563" y="3213100"/>
            <a:ext cx="2720975" cy="3063875"/>
          </a:xfrm>
          <a:custGeom>
            <a:avLst/>
            <a:gdLst/>
            <a:ahLst/>
            <a:cxnLst>
              <a:cxn ang="0">
                <a:pos x="329" y="631"/>
              </a:cxn>
              <a:cxn ang="0">
                <a:pos x="448" y="466"/>
              </a:cxn>
              <a:cxn ang="0">
                <a:pos x="484" y="439"/>
              </a:cxn>
              <a:cxn ang="0">
                <a:pos x="576" y="357"/>
              </a:cxn>
              <a:cxn ang="0">
                <a:pos x="631" y="329"/>
              </a:cxn>
              <a:cxn ang="0">
                <a:pos x="750" y="274"/>
              </a:cxn>
              <a:cxn ang="0">
                <a:pos x="914" y="219"/>
              </a:cxn>
              <a:cxn ang="0">
                <a:pos x="978" y="201"/>
              </a:cxn>
              <a:cxn ang="0">
                <a:pos x="1088" y="137"/>
              </a:cxn>
              <a:cxn ang="0">
                <a:pos x="1216" y="91"/>
              </a:cxn>
              <a:cxn ang="0">
                <a:pos x="1335" y="0"/>
              </a:cxn>
              <a:cxn ang="0">
                <a:pos x="1326" y="82"/>
              </a:cxn>
              <a:cxn ang="0">
                <a:pos x="1316" y="110"/>
              </a:cxn>
              <a:cxn ang="0">
                <a:pos x="1316" y="677"/>
              </a:cxn>
              <a:cxn ang="0">
                <a:pos x="1271" y="786"/>
              </a:cxn>
              <a:cxn ang="0">
                <a:pos x="1234" y="869"/>
              </a:cxn>
              <a:cxn ang="0">
                <a:pos x="1198" y="987"/>
              </a:cxn>
              <a:cxn ang="0">
                <a:pos x="1124" y="1088"/>
              </a:cxn>
              <a:cxn ang="0">
                <a:pos x="1106" y="1115"/>
              </a:cxn>
              <a:cxn ang="0">
                <a:pos x="942" y="1152"/>
              </a:cxn>
              <a:cxn ang="0">
                <a:pos x="759" y="1207"/>
              </a:cxn>
              <a:cxn ang="0">
                <a:pos x="686" y="1225"/>
              </a:cxn>
              <a:cxn ang="0">
                <a:pos x="649" y="1234"/>
              </a:cxn>
              <a:cxn ang="0">
                <a:pos x="347" y="1271"/>
              </a:cxn>
              <a:cxn ang="0">
                <a:pos x="265" y="1298"/>
              </a:cxn>
              <a:cxn ang="0">
                <a:pos x="238" y="1307"/>
              </a:cxn>
              <a:cxn ang="0">
                <a:pos x="183" y="1335"/>
              </a:cxn>
              <a:cxn ang="0">
                <a:pos x="128" y="1353"/>
              </a:cxn>
              <a:cxn ang="0">
                <a:pos x="0" y="1408"/>
              </a:cxn>
            </a:cxnLst>
            <a:rect l="0" t="0" r="r" b="b"/>
            <a:pathLst>
              <a:path w="1350" h="1408">
                <a:moveTo>
                  <a:pt x="329" y="631"/>
                </a:moveTo>
                <a:cubicBezTo>
                  <a:pt x="347" y="556"/>
                  <a:pt x="397" y="520"/>
                  <a:pt x="448" y="466"/>
                </a:cubicBezTo>
                <a:cubicBezTo>
                  <a:pt x="458" y="455"/>
                  <a:pt x="474" y="450"/>
                  <a:pt x="484" y="439"/>
                </a:cubicBezTo>
                <a:cubicBezTo>
                  <a:pt x="535" y="382"/>
                  <a:pt x="504" y="380"/>
                  <a:pt x="576" y="357"/>
                </a:cubicBezTo>
                <a:cubicBezTo>
                  <a:pt x="616" y="314"/>
                  <a:pt x="566" y="361"/>
                  <a:pt x="631" y="329"/>
                </a:cubicBezTo>
                <a:cubicBezTo>
                  <a:pt x="686" y="302"/>
                  <a:pt x="692" y="288"/>
                  <a:pt x="750" y="274"/>
                </a:cubicBezTo>
                <a:cubicBezTo>
                  <a:pt x="800" y="241"/>
                  <a:pt x="855" y="228"/>
                  <a:pt x="914" y="219"/>
                </a:cubicBezTo>
                <a:cubicBezTo>
                  <a:pt x="935" y="212"/>
                  <a:pt x="958" y="210"/>
                  <a:pt x="978" y="201"/>
                </a:cubicBezTo>
                <a:cubicBezTo>
                  <a:pt x="1017" y="184"/>
                  <a:pt x="1052" y="158"/>
                  <a:pt x="1088" y="137"/>
                </a:cubicBezTo>
                <a:cubicBezTo>
                  <a:pt x="1126" y="115"/>
                  <a:pt x="1174" y="102"/>
                  <a:pt x="1216" y="91"/>
                </a:cubicBezTo>
                <a:cubicBezTo>
                  <a:pt x="1263" y="60"/>
                  <a:pt x="1296" y="37"/>
                  <a:pt x="1335" y="0"/>
                </a:cubicBezTo>
                <a:cubicBezTo>
                  <a:pt x="1350" y="45"/>
                  <a:pt x="1347" y="19"/>
                  <a:pt x="1326" y="82"/>
                </a:cubicBezTo>
                <a:cubicBezTo>
                  <a:pt x="1323" y="91"/>
                  <a:pt x="1316" y="110"/>
                  <a:pt x="1316" y="110"/>
                </a:cubicBezTo>
                <a:cubicBezTo>
                  <a:pt x="1333" y="372"/>
                  <a:pt x="1332" y="292"/>
                  <a:pt x="1316" y="677"/>
                </a:cubicBezTo>
                <a:cubicBezTo>
                  <a:pt x="1314" y="716"/>
                  <a:pt x="1271" y="786"/>
                  <a:pt x="1271" y="786"/>
                </a:cubicBezTo>
                <a:cubicBezTo>
                  <a:pt x="1247" y="884"/>
                  <a:pt x="1284" y="750"/>
                  <a:pt x="1234" y="869"/>
                </a:cubicBezTo>
                <a:cubicBezTo>
                  <a:pt x="1218" y="907"/>
                  <a:pt x="1217" y="949"/>
                  <a:pt x="1198" y="987"/>
                </a:cubicBezTo>
                <a:cubicBezTo>
                  <a:pt x="1179" y="1024"/>
                  <a:pt x="1150" y="1057"/>
                  <a:pt x="1124" y="1088"/>
                </a:cubicBezTo>
                <a:cubicBezTo>
                  <a:pt x="1117" y="1096"/>
                  <a:pt x="1114" y="1108"/>
                  <a:pt x="1106" y="1115"/>
                </a:cubicBezTo>
                <a:cubicBezTo>
                  <a:pt x="1084" y="1133"/>
                  <a:pt x="970" y="1145"/>
                  <a:pt x="942" y="1152"/>
                </a:cubicBezTo>
                <a:cubicBezTo>
                  <a:pt x="879" y="1168"/>
                  <a:pt x="821" y="1193"/>
                  <a:pt x="759" y="1207"/>
                </a:cubicBezTo>
                <a:cubicBezTo>
                  <a:pt x="735" y="1213"/>
                  <a:pt x="710" y="1219"/>
                  <a:pt x="686" y="1225"/>
                </a:cubicBezTo>
                <a:cubicBezTo>
                  <a:pt x="674" y="1228"/>
                  <a:pt x="649" y="1234"/>
                  <a:pt x="649" y="1234"/>
                </a:cubicBezTo>
                <a:cubicBezTo>
                  <a:pt x="558" y="1298"/>
                  <a:pt x="476" y="1266"/>
                  <a:pt x="347" y="1271"/>
                </a:cubicBezTo>
                <a:cubicBezTo>
                  <a:pt x="283" y="1292"/>
                  <a:pt x="310" y="1283"/>
                  <a:pt x="265" y="1298"/>
                </a:cubicBezTo>
                <a:cubicBezTo>
                  <a:pt x="256" y="1301"/>
                  <a:pt x="238" y="1307"/>
                  <a:pt x="238" y="1307"/>
                </a:cubicBezTo>
                <a:cubicBezTo>
                  <a:pt x="208" y="1337"/>
                  <a:pt x="231" y="1321"/>
                  <a:pt x="183" y="1335"/>
                </a:cubicBezTo>
                <a:cubicBezTo>
                  <a:pt x="165" y="1340"/>
                  <a:pt x="128" y="1353"/>
                  <a:pt x="128" y="1353"/>
                </a:cubicBezTo>
                <a:cubicBezTo>
                  <a:pt x="94" y="1387"/>
                  <a:pt x="49" y="1408"/>
                  <a:pt x="0" y="1408"/>
                </a:cubicBez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00FF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5580063" y="4508500"/>
            <a:ext cx="1073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1,86</a:t>
            </a:r>
            <a:endParaRPr lang="ru-RU" sz="3600" b="1"/>
          </a:p>
        </p:txBody>
      </p:sp>
      <p:sp>
        <p:nvSpPr>
          <p:cNvPr id="49162" name="Oval 10"/>
          <p:cNvSpPr>
            <a:spLocks noChangeArrowheads="1"/>
          </p:cNvSpPr>
          <p:nvPr/>
        </p:nvSpPr>
        <p:spPr bwMode="auto">
          <a:xfrm rot="-678333">
            <a:off x="3995738" y="2133600"/>
            <a:ext cx="1223962" cy="1079500"/>
          </a:xfrm>
          <a:prstGeom prst="ellipse">
            <a:avLst/>
          </a:prstGeom>
          <a:gradFill rotWithShape="1">
            <a:gsLst>
              <a:gs pos="0">
                <a:srgbClr val="FFFF66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CC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9163" name="Freeform 11"/>
          <p:cNvSpPr/>
          <p:nvPr/>
        </p:nvSpPr>
        <p:spPr bwMode="auto">
          <a:xfrm>
            <a:off x="4092575" y="3141663"/>
            <a:ext cx="755650" cy="3683000"/>
          </a:xfrm>
          <a:custGeom>
            <a:avLst/>
            <a:gdLst/>
            <a:ahLst/>
            <a:cxnLst>
              <a:cxn ang="0">
                <a:pos x="438" y="0"/>
              </a:cxn>
              <a:cxn ang="0">
                <a:pos x="438" y="725"/>
              </a:cxn>
              <a:cxn ang="0">
                <a:pos x="211" y="1406"/>
              </a:cxn>
              <a:cxn ang="0">
                <a:pos x="30" y="2177"/>
              </a:cxn>
              <a:cxn ang="0">
                <a:pos x="30" y="2268"/>
              </a:cxn>
            </a:cxnLst>
            <a:rect l="0" t="0" r="r" b="b"/>
            <a:pathLst>
              <a:path w="476" h="2320">
                <a:moveTo>
                  <a:pt x="438" y="0"/>
                </a:moveTo>
                <a:cubicBezTo>
                  <a:pt x="457" y="245"/>
                  <a:pt x="476" y="491"/>
                  <a:pt x="438" y="725"/>
                </a:cubicBezTo>
                <a:cubicBezTo>
                  <a:pt x="400" y="959"/>
                  <a:pt x="279" y="1164"/>
                  <a:pt x="211" y="1406"/>
                </a:cubicBezTo>
                <a:cubicBezTo>
                  <a:pt x="143" y="1648"/>
                  <a:pt x="60" y="2034"/>
                  <a:pt x="30" y="2177"/>
                </a:cubicBezTo>
                <a:cubicBezTo>
                  <a:pt x="0" y="2320"/>
                  <a:pt x="30" y="2253"/>
                  <a:pt x="30" y="2268"/>
                </a:cubicBezTo>
              </a:path>
            </a:pathLst>
          </a:custGeom>
          <a:noFill/>
          <a:ln w="9525">
            <a:solidFill>
              <a:srgbClr val="339966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0179" name="Group 3"/>
          <p:cNvGrpSpPr>
            <a:grpSpLocks noChangeAspect="1"/>
          </p:cNvGrpSpPr>
          <p:nvPr/>
        </p:nvGrpSpPr>
        <p:grpSpPr bwMode="auto">
          <a:xfrm>
            <a:off x="1692275" y="-26988"/>
            <a:ext cx="5943600" cy="8343901"/>
            <a:chOff x="2274" y="6111"/>
            <a:chExt cx="7341" cy="10173"/>
          </a:xfrm>
        </p:grpSpPr>
        <p:sp>
          <p:nvSpPr>
            <p:cNvPr id="50180" name="AutoShape 4"/>
            <p:cNvSpPr>
              <a:spLocks noChangeAspect="1" noChangeArrowheads="1" noTextEdit="1"/>
            </p:cNvSpPr>
            <p:nvPr/>
          </p:nvSpPr>
          <p:spPr bwMode="auto">
            <a:xfrm>
              <a:off x="2274" y="6111"/>
              <a:ext cx="7341" cy="10173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ru-RU"/>
            </a:p>
          </p:txBody>
        </p:sp>
        <p:sp>
          <p:nvSpPr>
            <p:cNvPr id="50181" name="Oval 5"/>
            <p:cNvSpPr>
              <a:spLocks noChangeArrowheads="1"/>
            </p:cNvSpPr>
            <p:nvPr/>
          </p:nvSpPr>
          <p:spPr bwMode="auto">
            <a:xfrm rot="2360670">
              <a:off x="7074" y="6250"/>
              <a:ext cx="1554" cy="320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99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2" name="Oval 6"/>
            <p:cNvSpPr>
              <a:spLocks noChangeArrowheads="1"/>
            </p:cNvSpPr>
            <p:nvPr/>
          </p:nvSpPr>
          <p:spPr bwMode="auto">
            <a:xfrm rot="-1789261">
              <a:off x="5097" y="6111"/>
              <a:ext cx="1553" cy="320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9900"/>
              </a:solidFill>
              <a:round/>
            </a:ln>
          </p:spPr>
          <p:txBody>
            <a:bodyPr/>
            <a:lstStyle/>
            <a:p>
              <a:endParaRPr lang="ru-RU" sz="800"/>
            </a:p>
            <a:p>
              <a:pPr eaLnBrk="0" hangingPunct="0"/>
              <a:endParaRPr lang="ru-RU"/>
            </a:p>
          </p:txBody>
        </p:sp>
        <p:sp>
          <p:nvSpPr>
            <p:cNvPr id="50183" name="Oval 7"/>
            <p:cNvSpPr>
              <a:spLocks noChangeArrowheads="1"/>
            </p:cNvSpPr>
            <p:nvPr/>
          </p:nvSpPr>
          <p:spPr bwMode="auto">
            <a:xfrm rot="16200000">
              <a:off x="4260" y="7484"/>
              <a:ext cx="1532" cy="324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9900"/>
              </a:solidFill>
              <a:round/>
            </a:ln>
          </p:spPr>
          <p:txBody>
            <a:bodyPr vert="eaVert"/>
            <a:lstStyle/>
            <a:p>
              <a:endParaRPr lang="ru-RU"/>
            </a:p>
          </p:txBody>
        </p:sp>
        <p:sp>
          <p:nvSpPr>
            <p:cNvPr id="50184" name="Oval 8"/>
            <p:cNvSpPr>
              <a:spLocks noChangeArrowheads="1"/>
            </p:cNvSpPr>
            <p:nvPr/>
          </p:nvSpPr>
          <p:spPr bwMode="auto">
            <a:xfrm rot="-47897827">
              <a:off x="7226" y="8040"/>
              <a:ext cx="1531" cy="324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CC00"/>
              </a:solidFill>
              <a:round/>
            </a:ln>
          </p:spPr>
          <p:txBody>
            <a:bodyPr/>
            <a:lstStyle/>
            <a:p>
              <a:r>
                <a:rPr lang="ru-RU" sz="1200">
                  <a:cs typeface="Times New Roman" panose="02020603050405020304" pitchFamily="18" charset="0"/>
                </a:rPr>
                <a:t>                </a:t>
              </a:r>
              <a:endParaRPr lang="ru-RU"/>
            </a:p>
          </p:txBody>
        </p:sp>
        <p:sp>
          <p:nvSpPr>
            <p:cNvPr id="50185" name="Oval 9"/>
            <p:cNvSpPr>
              <a:spLocks noChangeArrowheads="1"/>
            </p:cNvSpPr>
            <p:nvPr/>
          </p:nvSpPr>
          <p:spPr bwMode="auto">
            <a:xfrm>
              <a:off x="5803" y="8480"/>
              <a:ext cx="1694" cy="139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FFCC00"/>
              </a:solidFill>
              <a:round/>
            </a:ln>
          </p:spPr>
          <p:txBody>
            <a:bodyPr/>
            <a:lstStyle/>
            <a:p>
              <a:r>
                <a:rPr lang="ru-RU" sz="4800">
                  <a:cs typeface="Times New Roman" panose="02020603050405020304" pitchFamily="18" charset="0"/>
                </a:rPr>
                <a:t> </a:t>
              </a:r>
              <a:endParaRPr lang="ru-RU"/>
            </a:p>
          </p:txBody>
        </p:sp>
        <p:sp>
          <p:nvSpPr>
            <p:cNvPr id="50186" name="Rectangle 10"/>
            <p:cNvSpPr>
              <a:spLocks noChangeArrowheads="1"/>
            </p:cNvSpPr>
            <p:nvPr/>
          </p:nvSpPr>
          <p:spPr bwMode="auto">
            <a:xfrm>
              <a:off x="7074" y="13218"/>
              <a:ext cx="1553" cy="83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0187" name="Group 11"/>
          <p:cNvGrpSpPr>
            <a:grpSpLocks noChangeAspect="1"/>
          </p:cNvGrpSpPr>
          <p:nvPr/>
        </p:nvGrpSpPr>
        <p:grpSpPr bwMode="auto">
          <a:xfrm>
            <a:off x="1692275" y="0"/>
            <a:ext cx="5943600" cy="8343900"/>
            <a:chOff x="2274" y="6111"/>
            <a:chExt cx="7341" cy="10173"/>
          </a:xfrm>
        </p:grpSpPr>
        <p:sp>
          <p:nvSpPr>
            <p:cNvPr id="50188" name="AutoShape 12"/>
            <p:cNvSpPr>
              <a:spLocks noChangeAspect="1" noChangeArrowheads="1" noTextEdit="1"/>
            </p:cNvSpPr>
            <p:nvPr/>
          </p:nvSpPr>
          <p:spPr bwMode="auto">
            <a:xfrm>
              <a:off x="2274" y="6111"/>
              <a:ext cx="7341" cy="10173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Oval 13"/>
            <p:cNvSpPr>
              <a:spLocks noChangeArrowheads="1"/>
            </p:cNvSpPr>
            <p:nvPr/>
          </p:nvSpPr>
          <p:spPr bwMode="auto">
            <a:xfrm rot="2360670">
              <a:off x="7074" y="6250"/>
              <a:ext cx="1554" cy="320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0" name="Oval 14"/>
            <p:cNvSpPr>
              <a:spLocks noChangeArrowheads="1"/>
            </p:cNvSpPr>
            <p:nvPr/>
          </p:nvSpPr>
          <p:spPr bwMode="auto">
            <a:xfrm rot="-1789261">
              <a:off x="5097" y="6111"/>
              <a:ext cx="1553" cy="320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</a:ln>
          </p:spPr>
          <p:txBody>
            <a:bodyPr/>
            <a:lstStyle/>
            <a:p>
              <a:endParaRPr lang="ru-RU" sz="800"/>
            </a:p>
            <a:p>
              <a:pPr eaLnBrk="0" hangingPunct="0"/>
              <a:endParaRPr lang="ru-RU"/>
            </a:p>
          </p:txBody>
        </p:sp>
        <p:sp>
          <p:nvSpPr>
            <p:cNvPr id="50191" name="Oval 15"/>
            <p:cNvSpPr>
              <a:spLocks noChangeArrowheads="1"/>
            </p:cNvSpPr>
            <p:nvPr/>
          </p:nvSpPr>
          <p:spPr bwMode="auto">
            <a:xfrm rot="16200000">
              <a:off x="4260" y="7484"/>
              <a:ext cx="1532" cy="3245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</a:ln>
          </p:spPr>
          <p:txBody>
            <a:bodyPr vert="eaVert"/>
            <a:lstStyle/>
            <a:p>
              <a:endParaRPr lang="ru-RU"/>
            </a:p>
          </p:txBody>
        </p:sp>
        <p:sp>
          <p:nvSpPr>
            <p:cNvPr id="50192" name="Oval 16"/>
            <p:cNvSpPr>
              <a:spLocks noChangeArrowheads="1"/>
            </p:cNvSpPr>
            <p:nvPr/>
          </p:nvSpPr>
          <p:spPr bwMode="auto">
            <a:xfrm rot="-47897827">
              <a:off x="7226" y="8040"/>
              <a:ext cx="1531" cy="3247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CC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</a:ln>
          </p:spPr>
          <p:txBody>
            <a:bodyPr/>
            <a:lstStyle/>
            <a:p>
              <a:r>
                <a:rPr lang="ru-RU" sz="1200">
                  <a:cs typeface="Times New Roman" panose="02020603050405020304" pitchFamily="18" charset="0"/>
                </a:rPr>
                <a:t>                </a:t>
              </a:r>
              <a:endParaRPr lang="ru-RU"/>
            </a:p>
          </p:txBody>
        </p:sp>
        <p:sp>
          <p:nvSpPr>
            <p:cNvPr id="50193" name="Oval 17"/>
            <p:cNvSpPr>
              <a:spLocks noChangeArrowheads="1"/>
            </p:cNvSpPr>
            <p:nvPr/>
          </p:nvSpPr>
          <p:spPr bwMode="auto">
            <a:xfrm>
              <a:off x="5803" y="8480"/>
              <a:ext cx="1694" cy="1394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FFCC00"/>
              </a:solidFill>
              <a:round/>
            </a:ln>
          </p:spPr>
          <p:txBody>
            <a:bodyPr/>
            <a:lstStyle/>
            <a:p>
              <a:r>
                <a:rPr lang="ru-RU" sz="4800">
                  <a:cs typeface="Times New Roman" panose="02020603050405020304" pitchFamily="18" charset="0"/>
                </a:rPr>
                <a:t> </a:t>
              </a:r>
              <a:endParaRPr lang="ru-RU"/>
            </a:p>
          </p:txBody>
        </p:sp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7074" y="13218"/>
              <a:ext cx="1553" cy="836"/>
            </a:xfrm>
            <a:prstGeom prst="rect">
              <a:avLst/>
            </a:prstGeom>
            <a:solidFill>
              <a:srgbClr val="FFFF00">
                <a:alpha val="96001"/>
              </a:srgbClr>
            </a:solidFill>
            <a:ln w="9525">
              <a:solidFill>
                <a:srgbClr val="FFFF99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195" name="Text Box 19"/>
          <p:cNvSpPr txBox="1">
            <a:spLocks noChangeArrowheads="1"/>
          </p:cNvSpPr>
          <p:nvPr/>
        </p:nvSpPr>
        <p:spPr bwMode="auto">
          <a:xfrm>
            <a:off x="3995738" y="981075"/>
            <a:ext cx="1327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0,001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50196" name="Text Box 20"/>
          <p:cNvSpPr txBox="1">
            <a:spLocks noChangeArrowheads="1"/>
          </p:cNvSpPr>
          <p:nvPr/>
        </p:nvSpPr>
        <p:spPr bwMode="auto">
          <a:xfrm>
            <a:off x="5795963" y="1052513"/>
            <a:ext cx="819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0,5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50197" name="Text Box 21"/>
          <p:cNvSpPr txBox="1">
            <a:spLocks noChangeArrowheads="1"/>
          </p:cNvSpPr>
          <p:nvPr/>
        </p:nvSpPr>
        <p:spPr bwMode="auto">
          <a:xfrm>
            <a:off x="6011863" y="2565400"/>
            <a:ext cx="1200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1000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50198" name="Text Box 22"/>
          <p:cNvSpPr txBox="1">
            <a:spLocks noChangeArrowheads="1"/>
          </p:cNvSpPr>
          <p:nvPr/>
        </p:nvSpPr>
        <p:spPr bwMode="auto">
          <a:xfrm>
            <a:off x="3276600" y="2133600"/>
            <a:ext cx="819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chemeClr val="bg1"/>
                </a:solidFill>
              </a:rPr>
              <a:t>7,5</a:t>
            </a:r>
            <a:endParaRPr lang="ru-RU" sz="3600" b="1">
              <a:solidFill>
                <a:schemeClr val="bg1"/>
              </a:solidFill>
            </a:endParaRPr>
          </a:p>
        </p:txBody>
      </p:sp>
      <p:sp>
        <p:nvSpPr>
          <p:cNvPr id="50199" name="Freeform 23"/>
          <p:cNvSpPr/>
          <p:nvPr/>
        </p:nvSpPr>
        <p:spPr bwMode="auto">
          <a:xfrm>
            <a:off x="3840163" y="3068638"/>
            <a:ext cx="1163637" cy="3900487"/>
          </a:xfrm>
          <a:custGeom>
            <a:avLst/>
            <a:gdLst/>
            <a:ahLst/>
            <a:cxnLst>
              <a:cxn ang="0">
                <a:pos x="733" y="0"/>
              </a:cxn>
              <a:cxn ang="0">
                <a:pos x="416" y="272"/>
              </a:cxn>
              <a:cxn ang="0">
                <a:pos x="53" y="1588"/>
              </a:cxn>
              <a:cxn ang="0">
                <a:pos x="98" y="2359"/>
              </a:cxn>
              <a:cxn ang="0">
                <a:pos x="98" y="2177"/>
              </a:cxn>
            </a:cxnLst>
            <a:rect l="0" t="0" r="r" b="b"/>
            <a:pathLst>
              <a:path w="733" h="2457">
                <a:moveTo>
                  <a:pt x="733" y="0"/>
                </a:moveTo>
                <a:cubicBezTo>
                  <a:pt x="631" y="3"/>
                  <a:pt x="529" y="7"/>
                  <a:pt x="416" y="272"/>
                </a:cubicBezTo>
                <a:cubicBezTo>
                  <a:pt x="303" y="537"/>
                  <a:pt x="106" y="1240"/>
                  <a:pt x="53" y="1588"/>
                </a:cubicBezTo>
                <a:cubicBezTo>
                  <a:pt x="0" y="1936"/>
                  <a:pt x="91" y="2261"/>
                  <a:pt x="98" y="2359"/>
                </a:cubicBezTo>
                <a:cubicBezTo>
                  <a:pt x="105" y="2457"/>
                  <a:pt x="101" y="2317"/>
                  <a:pt x="98" y="2177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00" name="Freeform 24"/>
          <p:cNvSpPr/>
          <p:nvPr/>
        </p:nvSpPr>
        <p:spPr bwMode="auto">
          <a:xfrm>
            <a:off x="1984375" y="2960688"/>
            <a:ext cx="2006600" cy="3570287"/>
          </a:xfrm>
          <a:custGeom>
            <a:avLst/>
            <a:gdLst/>
            <a:ahLst/>
            <a:cxnLst>
              <a:cxn ang="0">
                <a:pos x="1264" y="1381"/>
              </a:cxn>
              <a:cxn ang="0">
                <a:pos x="1246" y="1253"/>
              </a:cxn>
              <a:cxn ang="0">
                <a:pos x="1173" y="1161"/>
              </a:cxn>
              <a:cxn ang="0">
                <a:pos x="953" y="732"/>
              </a:cxn>
              <a:cxn ang="0">
                <a:pos x="807" y="713"/>
              </a:cxn>
              <a:cxn ang="0">
                <a:pos x="469" y="540"/>
              </a:cxn>
              <a:cxn ang="0">
                <a:pos x="405" y="466"/>
              </a:cxn>
              <a:cxn ang="0">
                <a:pos x="259" y="338"/>
              </a:cxn>
              <a:cxn ang="0">
                <a:pos x="167" y="210"/>
              </a:cxn>
              <a:cxn ang="0">
                <a:pos x="103" y="101"/>
              </a:cxn>
              <a:cxn ang="0">
                <a:pos x="57" y="0"/>
              </a:cxn>
              <a:cxn ang="0">
                <a:pos x="48" y="28"/>
              </a:cxn>
              <a:cxn ang="0">
                <a:pos x="131" y="631"/>
              </a:cxn>
              <a:cxn ang="0">
                <a:pos x="103" y="686"/>
              </a:cxn>
              <a:cxn ang="0">
                <a:pos x="94" y="750"/>
              </a:cxn>
              <a:cxn ang="0">
                <a:pos x="85" y="777"/>
              </a:cxn>
              <a:cxn ang="0">
                <a:pos x="213" y="1189"/>
              </a:cxn>
              <a:cxn ang="0">
                <a:pos x="222" y="1216"/>
              </a:cxn>
              <a:cxn ang="0">
                <a:pos x="268" y="1262"/>
              </a:cxn>
              <a:cxn ang="0">
                <a:pos x="323" y="1381"/>
              </a:cxn>
              <a:cxn ang="0">
                <a:pos x="414" y="1481"/>
              </a:cxn>
              <a:cxn ang="0">
                <a:pos x="469" y="1527"/>
              </a:cxn>
              <a:cxn ang="0">
                <a:pos x="487" y="1554"/>
              </a:cxn>
              <a:cxn ang="0">
                <a:pos x="542" y="1600"/>
              </a:cxn>
              <a:cxn ang="0">
                <a:pos x="597" y="1673"/>
              </a:cxn>
              <a:cxn ang="0">
                <a:pos x="670" y="1792"/>
              </a:cxn>
              <a:cxn ang="0">
                <a:pos x="716" y="1829"/>
              </a:cxn>
              <a:cxn ang="0">
                <a:pos x="825" y="1948"/>
              </a:cxn>
              <a:cxn ang="0">
                <a:pos x="871" y="2002"/>
              </a:cxn>
              <a:cxn ang="0">
                <a:pos x="1008" y="2121"/>
              </a:cxn>
              <a:cxn ang="0">
                <a:pos x="1063" y="2158"/>
              </a:cxn>
              <a:cxn ang="0">
                <a:pos x="1118" y="2194"/>
              </a:cxn>
              <a:cxn ang="0">
                <a:pos x="1264" y="2249"/>
              </a:cxn>
            </a:cxnLst>
            <a:rect l="0" t="0" r="r" b="b"/>
            <a:pathLst>
              <a:path w="1264" h="2249">
                <a:moveTo>
                  <a:pt x="1264" y="1381"/>
                </a:moveTo>
                <a:cubicBezTo>
                  <a:pt x="1264" y="1378"/>
                  <a:pt x="1263" y="1282"/>
                  <a:pt x="1246" y="1253"/>
                </a:cubicBezTo>
                <a:cubicBezTo>
                  <a:pt x="1223" y="1214"/>
                  <a:pt x="1190" y="1213"/>
                  <a:pt x="1173" y="1161"/>
                </a:cubicBezTo>
                <a:cubicBezTo>
                  <a:pt x="1128" y="1027"/>
                  <a:pt x="1091" y="802"/>
                  <a:pt x="953" y="732"/>
                </a:cubicBezTo>
                <a:cubicBezTo>
                  <a:pt x="909" y="710"/>
                  <a:pt x="850" y="716"/>
                  <a:pt x="807" y="713"/>
                </a:cubicBezTo>
                <a:cubicBezTo>
                  <a:pt x="675" y="687"/>
                  <a:pt x="569" y="628"/>
                  <a:pt x="469" y="540"/>
                </a:cubicBezTo>
                <a:cubicBezTo>
                  <a:pt x="341" y="428"/>
                  <a:pt x="512" y="573"/>
                  <a:pt x="405" y="466"/>
                </a:cubicBezTo>
                <a:cubicBezTo>
                  <a:pt x="360" y="421"/>
                  <a:pt x="301" y="386"/>
                  <a:pt x="259" y="338"/>
                </a:cubicBezTo>
                <a:cubicBezTo>
                  <a:pt x="223" y="297"/>
                  <a:pt x="205" y="250"/>
                  <a:pt x="167" y="210"/>
                </a:cubicBezTo>
                <a:cubicBezTo>
                  <a:pt x="152" y="165"/>
                  <a:pt x="128" y="139"/>
                  <a:pt x="103" y="101"/>
                </a:cubicBezTo>
                <a:cubicBezTo>
                  <a:pt x="93" y="62"/>
                  <a:pt x="80" y="34"/>
                  <a:pt x="57" y="0"/>
                </a:cubicBezTo>
                <a:cubicBezTo>
                  <a:pt x="54" y="9"/>
                  <a:pt x="48" y="18"/>
                  <a:pt x="48" y="28"/>
                </a:cubicBezTo>
                <a:cubicBezTo>
                  <a:pt x="48" y="93"/>
                  <a:pt x="0" y="507"/>
                  <a:pt x="131" y="631"/>
                </a:cubicBezTo>
                <a:cubicBezTo>
                  <a:pt x="124" y="650"/>
                  <a:pt x="109" y="666"/>
                  <a:pt x="103" y="686"/>
                </a:cubicBezTo>
                <a:cubicBezTo>
                  <a:pt x="97" y="707"/>
                  <a:pt x="98" y="729"/>
                  <a:pt x="94" y="750"/>
                </a:cubicBezTo>
                <a:cubicBezTo>
                  <a:pt x="92" y="759"/>
                  <a:pt x="88" y="768"/>
                  <a:pt x="85" y="777"/>
                </a:cubicBezTo>
                <a:cubicBezTo>
                  <a:pt x="98" y="936"/>
                  <a:pt x="98" y="1074"/>
                  <a:pt x="213" y="1189"/>
                </a:cubicBezTo>
                <a:cubicBezTo>
                  <a:pt x="216" y="1198"/>
                  <a:pt x="216" y="1208"/>
                  <a:pt x="222" y="1216"/>
                </a:cubicBezTo>
                <a:cubicBezTo>
                  <a:pt x="235" y="1233"/>
                  <a:pt x="268" y="1262"/>
                  <a:pt x="268" y="1262"/>
                </a:cubicBezTo>
                <a:cubicBezTo>
                  <a:pt x="281" y="1313"/>
                  <a:pt x="287" y="1345"/>
                  <a:pt x="323" y="1381"/>
                </a:cubicBezTo>
                <a:cubicBezTo>
                  <a:pt x="338" y="1426"/>
                  <a:pt x="372" y="1461"/>
                  <a:pt x="414" y="1481"/>
                </a:cubicBezTo>
                <a:cubicBezTo>
                  <a:pt x="457" y="1547"/>
                  <a:pt x="401" y="1471"/>
                  <a:pt x="469" y="1527"/>
                </a:cubicBezTo>
                <a:cubicBezTo>
                  <a:pt x="477" y="1534"/>
                  <a:pt x="480" y="1545"/>
                  <a:pt x="487" y="1554"/>
                </a:cubicBezTo>
                <a:cubicBezTo>
                  <a:pt x="504" y="1576"/>
                  <a:pt x="518" y="1583"/>
                  <a:pt x="542" y="1600"/>
                </a:cubicBezTo>
                <a:cubicBezTo>
                  <a:pt x="554" y="1638"/>
                  <a:pt x="580" y="1638"/>
                  <a:pt x="597" y="1673"/>
                </a:cubicBezTo>
                <a:cubicBezTo>
                  <a:pt x="620" y="1720"/>
                  <a:pt x="616" y="1756"/>
                  <a:pt x="670" y="1792"/>
                </a:cubicBezTo>
                <a:cubicBezTo>
                  <a:pt x="693" y="1807"/>
                  <a:pt x="699" y="1809"/>
                  <a:pt x="716" y="1829"/>
                </a:cubicBezTo>
                <a:cubicBezTo>
                  <a:pt x="754" y="1874"/>
                  <a:pt x="778" y="1911"/>
                  <a:pt x="825" y="1948"/>
                </a:cubicBezTo>
                <a:cubicBezTo>
                  <a:pt x="844" y="2000"/>
                  <a:pt x="821" y="1952"/>
                  <a:pt x="871" y="2002"/>
                </a:cubicBezTo>
                <a:cubicBezTo>
                  <a:pt x="919" y="2050"/>
                  <a:pt x="944" y="2095"/>
                  <a:pt x="1008" y="2121"/>
                </a:cubicBezTo>
                <a:cubicBezTo>
                  <a:pt x="1094" y="2207"/>
                  <a:pt x="987" y="2108"/>
                  <a:pt x="1063" y="2158"/>
                </a:cubicBezTo>
                <a:cubicBezTo>
                  <a:pt x="1131" y="2203"/>
                  <a:pt x="1054" y="2173"/>
                  <a:pt x="1118" y="2194"/>
                </a:cubicBezTo>
                <a:cubicBezTo>
                  <a:pt x="1177" y="2235"/>
                  <a:pt x="1190" y="2249"/>
                  <a:pt x="1264" y="2249"/>
                </a:cubicBez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9966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01" name="Freeform 25"/>
          <p:cNvSpPr/>
          <p:nvPr/>
        </p:nvSpPr>
        <p:spPr bwMode="auto">
          <a:xfrm>
            <a:off x="3990975" y="3536950"/>
            <a:ext cx="1727200" cy="3024188"/>
          </a:xfrm>
          <a:custGeom>
            <a:avLst/>
            <a:gdLst/>
            <a:ahLst/>
            <a:cxnLst>
              <a:cxn ang="0">
                <a:pos x="55" y="835"/>
              </a:cxn>
              <a:cxn ang="0">
                <a:pos x="174" y="661"/>
              </a:cxn>
              <a:cxn ang="0">
                <a:pos x="201" y="615"/>
              </a:cxn>
              <a:cxn ang="0">
                <a:pos x="238" y="597"/>
              </a:cxn>
              <a:cxn ang="0">
                <a:pos x="393" y="497"/>
              </a:cxn>
              <a:cxn ang="0">
                <a:pos x="595" y="405"/>
              </a:cxn>
              <a:cxn ang="0">
                <a:pos x="649" y="387"/>
              </a:cxn>
              <a:cxn ang="0">
                <a:pos x="768" y="323"/>
              </a:cxn>
              <a:cxn ang="0">
                <a:pos x="878" y="213"/>
              </a:cxn>
              <a:cxn ang="0">
                <a:pos x="924" y="122"/>
              </a:cxn>
              <a:cxn ang="0">
                <a:pos x="960" y="30"/>
              </a:cxn>
              <a:cxn ang="0">
                <a:pos x="969" y="3"/>
              </a:cxn>
              <a:cxn ang="0">
                <a:pos x="988" y="21"/>
              </a:cxn>
              <a:cxn ang="0">
                <a:pos x="1006" y="49"/>
              </a:cxn>
              <a:cxn ang="0">
                <a:pos x="1052" y="177"/>
              </a:cxn>
              <a:cxn ang="0">
                <a:pos x="1088" y="295"/>
              </a:cxn>
              <a:cxn ang="0">
                <a:pos x="1079" y="359"/>
              </a:cxn>
              <a:cxn ang="0">
                <a:pos x="1052" y="378"/>
              </a:cxn>
              <a:cxn ang="0">
                <a:pos x="942" y="533"/>
              </a:cxn>
              <a:cxn ang="0">
                <a:pos x="969" y="661"/>
              </a:cxn>
              <a:cxn ang="0">
                <a:pos x="997" y="972"/>
              </a:cxn>
              <a:cxn ang="0">
                <a:pos x="988" y="1173"/>
              </a:cxn>
              <a:cxn ang="0">
                <a:pos x="942" y="1255"/>
              </a:cxn>
              <a:cxn ang="0">
                <a:pos x="713" y="1411"/>
              </a:cxn>
              <a:cxn ang="0">
                <a:pos x="686" y="1429"/>
              </a:cxn>
              <a:cxn ang="0">
                <a:pos x="631" y="1447"/>
              </a:cxn>
              <a:cxn ang="0">
                <a:pos x="467" y="1521"/>
              </a:cxn>
              <a:cxn ang="0">
                <a:pos x="384" y="1594"/>
              </a:cxn>
              <a:cxn ang="0">
                <a:pos x="339" y="1639"/>
              </a:cxn>
              <a:cxn ang="0">
                <a:pos x="265" y="1649"/>
              </a:cxn>
              <a:cxn ang="0">
                <a:pos x="183" y="1722"/>
              </a:cxn>
              <a:cxn ang="0">
                <a:pos x="128" y="1749"/>
              </a:cxn>
              <a:cxn ang="0">
                <a:pos x="83" y="1804"/>
              </a:cxn>
              <a:cxn ang="0">
                <a:pos x="55" y="1822"/>
              </a:cxn>
              <a:cxn ang="0">
                <a:pos x="37" y="1841"/>
              </a:cxn>
              <a:cxn ang="0">
                <a:pos x="0" y="1905"/>
              </a:cxn>
            </a:cxnLst>
            <a:rect l="0" t="0" r="r" b="b"/>
            <a:pathLst>
              <a:path w="1088" h="1905">
                <a:moveTo>
                  <a:pt x="55" y="835"/>
                </a:moveTo>
                <a:cubicBezTo>
                  <a:pt x="75" y="772"/>
                  <a:pt x="118" y="698"/>
                  <a:pt x="174" y="661"/>
                </a:cubicBezTo>
                <a:cubicBezTo>
                  <a:pt x="183" y="646"/>
                  <a:pt x="188" y="628"/>
                  <a:pt x="201" y="615"/>
                </a:cubicBezTo>
                <a:cubicBezTo>
                  <a:pt x="211" y="605"/>
                  <a:pt x="227" y="604"/>
                  <a:pt x="238" y="597"/>
                </a:cubicBezTo>
                <a:cubicBezTo>
                  <a:pt x="290" y="563"/>
                  <a:pt x="333" y="517"/>
                  <a:pt x="393" y="497"/>
                </a:cubicBezTo>
                <a:cubicBezTo>
                  <a:pt x="436" y="454"/>
                  <a:pt x="534" y="429"/>
                  <a:pt x="595" y="405"/>
                </a:cubicBezTo>
                <a:cubicBezTo>
                  <a:pt x="613" y="398"/>
                  <a:pt x="633" y="397"/>
                  <a:pt x="649" y="387"/>
                </a:cubicBezTo>
                <a:cubicBezTo>
                  <a:pt x="687" y="363"/>
                  <a:pt x="730" y="348"/>
                  <a:pt x="768" y="323"/>
                </a:cubicBezTo>
                <a:cubicBezTo>
                  <a:pt x="812" y="294"/>
                  <a:pt x="833" y="243"/>
                  <a:pt x="878" y="213"/>
                </a:cubicBezTo>
                <a:cubicBezTo>
                  <a:pt x="918" y="92"/>
                  <a:pt x="871" y="214"/>
                  <a:pt x="924" y="122"/>
                </a:cubicBezTo>
                <a:cubicBezTo>
                  <a:pt x="943" y="90"/>
                  <a:pt x="933" y="59"/>
                  <a:pt x="960" y="30"/>
                </a:cubicBezTo>
                <a:cubicBezTo>
                  <a:pt x="963" y="21"/>
                  <a:pt x="960" y="6"/>
                  <a:pt x="969" y="3"/>
                </a:cubicBezTo>
                <a:cubicBezTo>
                  <a:pt x="977" y="0"/>
                  <a:pt x="983" y="14"/>
                  <a:pt x="988" y="21"/>
                </a:cubicBezTo>
                <a:cubicBezTo>
                  <a:pt x="995" y="30"/>
                  <a:pt x="1000" y="40"/>
                  <a:pt x="1006" y="49"/>
                </a:cubicBezTo>
                <a:cubicBezTo>
                  <a:pt x="1017" y="94"/>
                  <a:pt x="1026" y="139"/>
                  <a:pt x="1052" y="177"/>
                </a:cubicBezTo>
                <a:cubicBezTo>
                  <a:pt x="1065" y="217"/>
                  <a:pt x="1078" y="255"/>
                  <a:pt x="1088" y="295"/>
                </a:cubicBezTo>
                <a:cubicBezTo>
                  <a:pt x="1085" y="316"/>
                  <a:pt x="1088" y="339"/>
                  <a:pt x="1079" y="359"/>
                </a:cubicBezTo>
                <a:cubicBezTo>
                  <a:pt x="1075" y="369"/>
                  <a:pt x="1060" y="370"/>
                  <a:pt x="1052" y="378"/>
                </a:cubicBezTo>
                <a:cubicBezTo>
                  <a:pt x="1009" y="421"/>
                  <a:pt x="969" y="479"/>
                  <a:pt x="942" y="533"/>
                </a:cubicBezTo>
                <a:cubicBezTo>
                  <a:pt x="948" y="578"/>
                  <a:pt x="955" y="618"/>
                  <a:pt x="969" y="661"/>
                </a:cubicBezTo>
                <a:cubicBezTo>
                  <a:pt x="976" y="830"/>
                  <a:pt x="977" y="850"/>
                  <a:pt x="997" y="972"/>
                </a:cubicBezTo>
                <a:cubicBezTo>
                  <a:pt x="994" y="1039"/>
                  <a:pt x="993" y="1106"/>
                  <a:pt x="988" y="1173"/>
                </a:cubicBezTo>
                <a:cubicBezTo>
                  <a:pt x="985" y="1210"/>
                  <a:pt x="963" y="1229"/>
                  <a:pt x="942" y="1255"/>
                </a:cubicBezTo>
                <a:cubicBezTo>
                  <a:pt x="882" y="1328"/>
                  <a:pt x="804" y="1382"/>
                  <a:pt x="713" y="1411"/>
                </a:cubicBezTo>
                <a:cubicBezTo>
                  <a:pt x="704" y="1417"/>
                  <a:pt x="696" y="1425"/>
                  <a:pt x="686" y="1429"/>
                </a:cubicBezTo>
                <a:cubicBezTo>
                  <a:pt x="668" y="1437"/>
                  <a:pt x="631" y="1447"/>
                  <a:pt x="631" y="1447"/>
                </a:cubicBezTo>
                <a:cubicBezTo>
                  <a:pt x="583" y="1481"/>
                  <a:pt x="520" y="1494"/>
                  <a:pt x="467" y="1521"/>
                </a:cubicBezTo>
                <a:cubicBezTo>
                  <a:pt x="437" y="1536"/>
                  <a:pt x="399" y="1571"/>
                  <a:pt x="384" y="1594"/>
                </a:cubicBezTo>
                <a:cubicBezTo>
                  <a:pt x="371" y="1613"/>
                  <a:pt x="364" y="1632"/>
                  <a:pt x="339" y="1639"/>
                </a:cubicBezTo>
                <a:cubicBezTo>
                  <a:pt x="315" y="1646"/>
                  <a:pt x="290" y="1646"/>
                  <a:pt x="265" y="1649"/>
                </a:cubicBezTo>
                <a:cubicBezTo>
                  <a:pt x="220" y="1664"/>
                  <a:pt x="220" y="1699"/>
                  <a:pt x="183" y="1722"/>
                </a:cubicBezTo>
                <a:cubicBezTo>
                  <a:pt x="123" y="1760"/>
                  <a:pt x="191" y="1697"/>
                  <a:pt x="128" y="1749"/>
                </a:cubicBezTo>
                <a:cubicBezTo>
                  <a:pt x="31" y="1830"/>
                  <a:pt x="160" y="1729"/>
                  <a:pt x="83" y="1804"/>
                </a:cubicBezTo>
                <a:cubicBezTo>
                  <a:pt x="75" y="1812"/>
                  <a:pt x="64" y="1815"/>
                  <a:pt x="55" y="1822"/>
                </a:cubicBezTo>
                <a:cubicBezTo>
                  <a:pt x="48" y="1827"/>
                  <a:pt x="43" y="1835"/>
                  <a:pt x="37" y="1841"/>
                </a:cubicBezTo>
                <a:cubicBezTo>
                  <a:pt x="28" y="1869"/>
                  <a:pt x="12" y="1879"/>
                  <a:pt x="0" y="1905"/>
                </a:cubicBezTo>
              </a:path>
            </a:pathLst>
          </a:custGeom>
          <a:gradFill rotWithShape="1">
            <a:gsLst>
              <a:gs pos="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path path="rect">
              <a:fillToRect l="50000" t="50000" r="50000" b="50000"/>
            </a:path>
          </a:gradFill>
          <a:ln w="9525">
            <a:solidFill>
              <a:srgbClr val="339966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02" name="Freeform 26"/>
          <p:cNvSpPr/>
          <p:nvPr/>
        </p:nvSpPr>
        <p:spPr bwMode="auto">
          <a:xfrm>
            <a:off x="4140200" y="4581525"/>
            <a:ext cx="936625" cy="1295400"/>
          </a:xfrm>
          <a:custGeom>
            <a:avLst/>
            <a:gdLst/>
            <a:ahLst/>
            <a:cxnLst>
              <a:cxn ang="0">
                <a:pos x="0" y="816"/>
              </a:cxn>
              <a:cxn ang="0">
                <a:pos x="317" y="408"/>
              </a:cxn>
              <a:cxn ang="0">
                <a:pos x="590" y="0"/>
              </a:cxn>
            </a:cxnLst>
            <a:rect l="0" t="0" r="r" b="b"/>
            <a:pathLst>
              <a:path w="590" h="816">
                <a:moveTo>
                  <a:pt x="0" y="816"/>
                </a:moveTo>
                <a:cubicBezTo>
                  <a:pt x="109" y="680"/>
                  <a:pt x="219" y="544"/>
                  <a:pt x="317" y="408"/>
                </a:cubicBezTo>
                <a:cubicBezTo>
                  <a:pt x="415" y="272"/>
                  <a:pt x="545" y="68"/>
                  <a:pt x="590" y="0"/>
                </a:cubicBezTo>
              </a:path>
            </a:pathLst>
          </a:custGeom>
          <a:noFill/>
          <a:ln w="9525">
            <a:solidFill>
              <a:srgbClr val="339966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2627313" y="4508500"/>
            <a:ext cx="107315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3600" b="1"/>
              <a:t>37,5</a:t>
            </a:r>
            <a:endParaRPr lang="ru-RU" sz="3600" b="1"/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5759450" y="5229225"/>
            <a:ext cx="33845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FF0000"/>
                </a:solidFill>
              </a:rPr>
              <a:t>ядовитый</a:t>
            </a:r>
            <a:endParaRPr lang="ru-RU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2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3" name="AutoShape 3"/>
          <p:cNvSpPr>
            <a:spLocks noChangeArrowheads="1"/>
          </p:cNvSpPr>
          <p:nvPr/>
        </p:nvSpPr>
        <p:spPr bwMode="auto">
          <a:xfrm rot="2072136">
            <a:off x="4643438" y="476250"/>
            <a:ext cx="1439862" cy="17287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Verdana" panose="020B0604030504040204" pitchFamily="34" charset="0"/>
              </a:rPr>
              <a:t> 3,2</a:t>
            </a:r>
            <a:endParaRPr lang="ru-RU" sz="4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1204" name="AutoShape 4"/>
          <p:cNvSpPr>
            <a:spLocks noChangeArrowheads="1"/>
          </p:cNvSpPr>
          <p:nvPr/>
        </p:nvSpPr>
        <p:spPr bwMode="auto">
          <a:xfrm rot="6264011">
            <a:off x="5003801" y="1412875"/>
            <a:ext cx="1439862" cy="1728787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rot="10800000" vert="eaVert"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Verdana" panose="020B0604030504040204" pitchFamily="34" charset="0"/>
              </a:rPr>
              <a:t>4</a:t>
            </a:r>
            <a:endParaRPr lang="ru-RU" sz="4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1205" name="AutoShape 5"/>
          <p:cNvSpPr>
            <a:spLocks noChangeArrowheads="1"/>
          </p:cNvSpPr>
          <p:nvPr/>
        </p:nvSpPr>
        <p:spPr bwMode="auto">
          <a:xfrm rot="-2232773">
            <a:off x="3635375" y="476250"/>
            <a:ext cx="1439863" cy="17287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Verdana" panose="020B0604030504040204" pitchFamily="34" charset="0"/>
              </a:rPr>
              <a:t>0,5</a:t>
            </a:r>
            <a:endParaRPr lang="ru-RU" sz="4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1206" name="AutoShape 6"/>
          <p:cNvSpPr>
            <a:spLocks noChangeArrowheads="1"/>
          </p:cNvSpPr>
          <p:nvPr/>
        </p:nvSpPr>
        <p:spPr bwMode="auto">
          <a:xfrm rot="36945883">
            <a:off x="3348038" y="1412875"/>
            <a:ext cx="1439862" cy="1728788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vert="eaVert"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Verdana" panose="020B0604030504040204" pitchFamily="34" charset="0"/>
              </a:rPr>
              <a:t>  2</a:t>
            </a:r>
            <a:endParaRPr lang="ru-RU" sz="4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1207" name="AutoShape 7"/>
          <p:cNvSpPr>
            <a:spLocks noChangeArrowheads="1"/>
          </p:cNvSpPr>
          <p:nvPr/>
        </p:nvSpPr>
        <p:spPr bwMode="auto">
          <a:xfrm rot="10559365">
            <a:off x="4211638" y="1916113"/>
            <a:ext cx="1439862" cy="1728787"/>
          </a:xfrm>
          <a:custGeom>
            <a:avLst/>
            <a:gdLst>
              <a:gd name="T0" fmla="*/ 10860 w 21600"/>
              <a:gd name="T1" fmla="*/ 2187 h 21600"/>
              <a:gd name="T2" fmla="*/ 2928 w 21600"/>
              <a:gd name="T3" fmla="*/ 10800 h 21600"/>
              <a:gd name="T4" fmla="*/ 10860 w 21600"/>
              <a:gd name="T5" fmla="*/ 21600 h 21600"/>
              <a:gd name="T6" fmla="*/ 18672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gradFill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rot="10800000" wrap="none" anchor="ctr"/>
          <a:lstStyle/>
          <a:p>
            <a:pPr algn="ctr"/>
            <a:r>
              <a:rPr lang="ru-RU" sz="4000" b="1">
                <a:solidFill>
                  <a:schemeClr val="bg1"/>
                </a:solidFill>
                <a:latin typeface="Verdana" panose="020B0604030504040204" pitchFamily="34" charset="0"/>
              </a:rPr>
              <a:t>0,5</a:t>
            </a:r>
            <a:endParaRPr lang="ru-RU" sz="4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1208" name="Oval 8"/>
          <p:cNvSpPr>
            <a:spLocks noChangeArrowheads="1"/>
          </p:cNvSpPr>
          <p:nvPr/>
        </p:nvSpPr>
        <p:spPr bwMode="auto">
          <a:xfrm>
            <a:off x="4500563" y="1628775"/>
            <a:ext cx="792162" cy="720725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1209" name="Freeform 9"/>
          <p:cNvSpPr/>
          <p:nvPr/>
        </p:nvSpPr>
        <p:spPr bwMode="auto">
          <a:xfrm>
            <a:off x="3635375" y="2420938"/>
            <a:ext cx="936625" cy="4176712"/>
          </a:xfrm>
          <a:custGeom>
            <a:avLst/>
            <a:gdLst/>
            <a:ahLst/>
            <a:cxnLst>
              <a:cxn ang="0">
                <a:pos x="590" y="0"/>
              </a:cxn>
              <a:cxn ang="0">
                <a:pos x="91" y="635"/>
              </a:cxn>
              <a:cxn ang="0">
                <a:pos x="46" y="1451"/>
              </a:cxn>
              <a:cxn ang="0">
                <a:pos x="0" y="2631"/>
              </a:cxn>
            </a:cxnLst>
            <a:rect l="0" t="0" r="r" b="b"/>
            <a:pathLst>
              <a:path w="590" h="2631">
                <a:moveTo>
                  <a:pt x="590" y="0"/>
                </a:moveTo>
                <a:cubicBezTo>
                  <a:pt x="386" y="196"/>
                  <a:pt x="182" y="393"/>
                  <a:pt x="91" y="635"/>
                </a:cubicBezTo>
                <a:cubicBezTo>
                  <a:pt x="0" y="877"/>
                  <a:pt x="61" y="1118"/>
                  <a:pt x="46" y="1451"/>
                </a:cubicBezTo>
                <a:cubicBezTo>
                  <a:pt x="31" y="1784"/>
                  <a:pt x="8" y="2434"/>
                  <a:pt x="0" y="2631"/>
                </a:cubicBezTo>
              </a:path>
            </a:pathLst>
          </a:custGeom>
          <a:noFill/>
          <a:ln w="9525">
            <a:solidFill>
              <a:srgbClr val="008000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0" name="Freeform 10"/>
          <p:cNvSpPr/>
          <p:nvPr/>
        </p:nvSpPr>
        <p:spPr bwMode="auto">
          <a:xfrm>
            <a:off x="3638550" y="3657600"/>
            <a:ext cx="1963738" cy="2830513"/>
          </a:xfrm>
          <a:custGeom>
            <a:avLst/>
            <a:gdLst/>
            <a:ahLst/>
            <a:cxnLst>
              <a:cxn ang="0">
                <a:pos x="30" y="1152"/>
              </a:cxn>
              <a:cxn ang="0">
                <a:pos x="167" y="814"/>
              </a:cxn>
              <a:cxn ang="0">
                <a:pos x="250" y="731"/>
              </a:cxn>
              <a:cxn ang="0">
                <a:pos x="277" y="704"/>
              </a:cxn>
              <a:cxn ang="0">
                <a:pos x="350" y="622"/>
              </a:cxn>
              <a:cxn ang="0">
                <a:pos x="515" y="549"/>
              </a:cxn>
              <a:cxn ang="0">
                <a:pos x="698" y="448"/>
              </a:cxn>
              <a:cxn ang="0">
                <a:pos x="798" y="366"/>
              </a:cxn>
              <a:cxn ang="0">
                <a:pos x="844" y="329"/>
              </a:cxn>
              <a:cxn ang="0">
                <a:pos x="908" y="229"/>
              </a:cxn>
              <a:cxn ang="0">
                <a:pos x="972" y="183"/>
              </a:cxn>
              <a:cxn ang="0">
                <a:pos x="981" y="155"/>
              </a:cxn>
              <a:cxn ang="0">
                <a:pos x="1091" y="73"/>
              </a:cxn>
              <a:cxn ang="0">
                <a:pos x="1191" y="27"/>
              </a:cxn>
              <a:cxn ang="0">
                <a:pos x="1237" y="0"/>
              </a:cxn>
              <a:cxn ang="0">
                <a:pos x="1191" y="91"/>
              </a:cxn>
              <a:cxn ang="0">
                <a:pos x="1164" y="384"/>
              </a:cxn>
              <a:cxn ang="0">
                <a:pos x="1146" y="530"/>
              </a:cxn>
              <a:cxn ang="0">
                <a:pos x="999" y="695"/>
              </a:cxn>
              <a:cxn ang="0">
                <a:pos x="926" y="768"/>
              </a:cxn>
              <a:cxn ang="0">
                <a:pos x="771" y="942"/>
              </a:cxn>
              <a:cxn ang="0">
                <a:pos x="716" y="1015"/>
              </a:cxn>
              <a:cxn ang="0">
                <a:pos x="652" y="1216"/>
              </a:cxn>
              <a:cxn ang="0">
                <a:pos x="588" y="1280"/>
              </a:cxn>
              <a:cxn ang="0">
                <a:pos x="442" y="1371"/>
              </a:cxn>
              <a:cxn ang="0">
                <a:pos x="396" y="1435"/>
              </a:cxn>
              <a:cxn ang="0">
                <a:pos x="332" y="1499"/>
              </a:cxn>
              <a:cxn ang="0">
                <a:pos x="222" y="1627"/>
              </a:cxn>
              <a:cxn ang="0">
                <a:pos x="195" y="1655"/>
              </a:cxn>
              <a:cxn ang="0">
                <a:pos x="67" y="1746"/>
              </a:cxn>
              <a:cxn ang="0">
                <a:pos x="49" y="1765"/>
              </a:cxn>
              <a:cxn ang="0">
                <a:pos x="3" y="1783"/>
              </a:cxn>
            </a:cxnLst>
            <a:rect l="0" t="0" r="r" b="b"/>
            <a:pathLst>
              <a:path w="1237" h="1783">
                <a:moveTo>
                  <a:pt x="30" y="1152"/>
                </a:moveTo>
                <a:cubicBezTo>
                  <a:pt x="0" y="1000"/>
                  <a:pt x="70" y="923"/>
                  <a:pt x="167" y="814"/>
                </a:cubicBezTo>
                <a:cubicBezTo>
                  <a:pt x="167" y="814"/>
                  <a:pt x="236" y="745"/>
                  <a:pt x="250" y="731"/>
                </a:cubicBezTo>
                <a:cubicBezTo>
                  <a:pt x="259" y="722"/>
                  <a:pt x="277" y="704"/>
                  <a:pt x="277" y="704"/>
                </a:cubicBezTo>
                <a:cubicBezTo>
                  <a:pt x="291" y="662"/>
                  <a:pt x="317" y="650"/>
                  <a:pt x="350" y="622"/>
                </a:cubicBezTo>
                <a:cubicBezTo>
                  <a:pt x="411" y="571"/>
                  <a:pt x="438" y="562"/>
                  <a:pt x="515" y="549"/>
                </a:cubicBezTo>
                <a:cubicBezTo>
                  <a:pt x="577" y="507"/>
                  <a:pt x="632" y="480"/>
                  <a:pt x="698" y="448"/>
                </a:cubicBezTo>
                <a:cubicBezTo>
                  <a:pt x="729" y="417"/>
                  <a:pt x="767" y="397"/>
                  <a:pt x="798" y="366"/>
                </a:cubicBezTo>
                <a:cubicBezTo>
                  <a:pt x="840" y="324"/>
                  <a:pt x="792" y="346"/>
                  <a:pt x="844" y="329"/>
                </a:cubicBezTo>
                <a:cubicBezTo>
                  <a:pt x="903" y="270"/>
                  <a:pt x="883" y="304"/>
                  <a:pt x="908" y="229"/>
                </a:cubicBezTo>
                <a:cubicBezTo>
                  <a:pt x="910" y="224"/>
                  <a:pt x="963" y="189"/>
                  <a:pt x="972" y="183"/>
                </a:cubicBezTo>
                <a:cubicBezTo>
                  <a:pt x="975" y="174"/>
                  <a:pt x="975" y="163"/>
                  <a:pt x="981" y="155"/>
                </a:cubicBezTo>
                <a:cubicBezTo>
                  <a:pt x="992" y="141"/>
                  <a:pt x="1083" y="76"/>
                  <a:pt x="1091" y="73"/>
                </a:cubicBezTo>
                <a:cubicBezTo>
                  <a:pt x="1124" y="62"/>
                  <a:pt x="1168" y="49"/>
                  <a:pt x="1191" y="27"/>
                </a:cubicBezTo>
                <a:cubicBezTo>
                  <a:pt x="1217" y="2"/>
                  <a:pt x="1202" y="12"/>
                  <a:pt x="1237" y="0"/>
                </a:cubicBezTo>
                <a:cubicBezTo>
                  <a:pt x="1217" y="31"/>
                  <a:pt x="1212" y="61"/>
                  <a:pt x="1191" y="91"/>
                </a:cubicBezTo>
                <a:cubicBezTo>
                  <a:pt x="1185" y="195"/>
                  <a:pt x="1174" y="283"/>
                  <a:pt x="1164" y="384"/>
                </a:cubicBezTo>
                <a:cubicBezTo>
                  <a:pt x="1159" y="433"/>
                  <a:pt x="1166" y="485"/>
                  <a:pt x="1146" y="530"/>
                </a:cubicBezTo>
                <a:cubicBezTo>
                  <a:pt x="1129" y="569"/>
                  <a:pt x="1036" y="671"/>
                  <a:pt x="999" y="695"/>
                </a:cubicBezTo>
                <a:cubicBezTo>
                  <a:pt x="986" y="734"/>
                  <a:pt x="959" y="747"/>
                  <a:pt x="926" y="768"/>
                </a:cubicBezTo>
                <a:cubicBezTo>
                  <a:pt x="881" y="829"/>
                  <a:pt x="824" y="887"/>
                  <a:pt x="771" y="942"/>
                </a:cubicBezTo>
                <a:cubicBezTo>
                  <a:pt x="759" y="978"/>
                  <a:pt x="748" y="994"/>
                  <a:pt x="716" y="1015"/>
                </a:cubicBezTo>
                <a:cubicBezTo>
                  <a:pt x="673" y="1080"/>
                  <a:pt x="732" y="1189"/>
                  <a:pt x="652" y="1216"/>
                </a:cubicBezTo>
                <a:cubicBezTo>
                  <a:pt x="639" y="1256"/>
                  <a:pt x="622" y="1261"/>
                  <a:pt x="588" y="1280"/>
                </a:cubicBezTo>
                <a:cubicBezTo>
                  <a:pt x="539" y="1307"/>
                  <a:pt x="488" y="1340"/>
                  <a:pt x="442" y="1371"/>
                </a:cubicBezTo>
                <a:cubicBezTo>
                  <a:pt x="419" y="1386"/>
                  <a:pt x="411" y="1413"/>
                  <a:pt x="396" y="1435"/>
                </a:cubicBezTo>
                <a:cubicBezTo>
                  <a:pt x="378" y="1460"/>
                  <a:pt x="358" y="1482"/>
                  <a:pt x="332" y="1499"/>
                </a:cubicBezTo>
                <a:cubicBezTo>
                  <a:pt x="310" y="1569"/>
                  <a:pt x="283" y="1584"/>
                  <a:pt x="222" y="1627"/>
                </a:cubicBezTo>
                <a:cubicBezTo>
                  <a:pt x="211" y="1634"/>
                  <a:pt x="205" y="1647"/>
                  <a:pt x="195" y="1655"/>
                </a:cubicBezTo>
                <a:cubicBezTo>
                  <a:pt x="154" y="1687"/>
                  <a:pt x="108" y="1713"/>
                  <a:pt x="67" y="1746"/>
                </a:cubicBezTo>
                <a:cubicBezTo>
                  <a:pt x="60" y="1752"/>
                  <a:pt x="56" y="1760"/>
                  <a:pt x="49" y="1765"/>
                </a:cubicBezTo>
                <a:cubicBezTo>
                  <a:pt x="35" y="1774"/>
                  <a:pt x="18" y="1776"/>
                  <a:pt x="3" y="1783"/>
                </a:cubicBezTo>
              </a:path>
            </a:pathLst>
          </a:cu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1" name="Freeform 11"/>
          <p:cNvSpPr/>
          <p:nvPr/>
        </p:nvSpPr>
        <p:spPr bwMode="auto">
          <a:xfrm>
            <a:off x="1908175" y="1989138"/>
            <a:ext cx="1801813" cy="4529137"/>
          </a:xfrm>
          <a:custGeom>
            <a:avLst/>
            <a:gdLst/>
            <a:ahLst/>
            <a:cxnLst>
              <a:cxn ang="0">
                <a:pos x="870" y="2853"/>
              </a:cxn>
              <a:cxn ang="0">
                <a:pos x="687" y="2679"/>
              </a:cxn>
              <a:cxn ang="0">
                <a:pos x="586" y="2570"/>
              </a:cxn>
              <a:cxn ang="0">
                <a:pos x="477" y="2478"/>
              </a:cxn>
              <a:cxn ang="0">
                <a:pos x="422" y="2442"/>
              </a:cxn>
              <a:cxn ang="0">
                <a:pos x="312" y="2332"/>
              </a:cxn>
              <a:cxn ang="0">
                <a:pos x="294" y="2304"/>
              </a:cxn>
              <a:cxn ang="0">
                <a:pos x="275" y="2286"/>
              </a:cxn>
              <a:cxn ang="0">
                <a:pos x="120" y="2094"/>
              </a:cxn>
              <a:cxn ang="0">
                <a:pos x="47" y="1783"/>
              </a:cxn>
              <a:cxn ang="0">
                <a:pos x="56" y="659"/>
              </a:cxn>
              <a:cxn ang="0">
                <a:pos x="1" y="28"/>
              </a:cxn>
              <a:cxn ang="0">
                <a:pos x="10" y="0"/>
              </a:cxn>
              <a:cxn ang="0">
                <a:pos x="19" y="28"/>
              </a:cxn>
              <a:cxn ang="0">
                <a:pos x="38" y="101"/>
              </a:cxn>
              <a:cxn ang="0">
                <a:pos x="102" y="183"/>
              </a:cxn>
              <a:cxn ang="0">
                <a:pos x="166" y="275"/>
              </a:cxn>
              <a:cxn ang="0">
                <a:pos x="230" y="357"/>
              </a:cxn>
              <a:cxn ang="0">
                <a:pos x="303" y="476"/>
              </a:cxn>
              <a:cxn ang="0">
                <a:pos x="312" y="531"/>
              </a:cxn>
              <a:cxn ang="0">
                <a:pos x="349" y="540"/>
              </a:cxn>
              <a:cxn ang="0">
                <a:pos x="394" y="576"/>
              </a:cxn>
              <a:cxn ang="0">
                <a:pos x="495" y="677"/>
              </a:cxn>
              <a:cxn ang="0">
                <a:pos x="614" y="796"/>
              </a:cxn>
              <a:cxn ang="0">
                <a:pos x="623" y="823"/>
              </a:cxn>
              <a:cxn ang="0">
                <a:pos x="641" y="860"/>
              </a:cxn>
              <a:cxn ang="0">
                <a:pos x="650" y="896"/>
              </a:cxn>
              <a:cxn ang="0">
                <a:pos x="723" y="906"/>
              </a:cxn>
              <a:cxn ang="0">
                <a:pos x="797" y="979"/>
              </a:cxn>
              <a:cxn ang="0">
                <a:pos x="833" y="1024"/>
              </a:cxn>
              <a:cxn ang="0">
                <a:pos x="870" y="1116"/>
              </a:cxn>
              <a:cxn ang="0">
                <a:pos x="888" y="1372"/>
              </a:cxn>
              <a:cxn ang="0">
                <a:pos x="906" y="1408"/>
              </a:cxn>
              <a:cxn ang="0">
                <a:pos x="870" y="2853"/>
              </a:cxn>
            </a:cxnLst>
            <a:rect l="0" t="0" r="r" b="b"/>
            <a:pathLst>
              <a:path w="908" h="2853">
                <a:moveTo>
                  <a:pt x="870" y="2853"/>
                </a:moveTo>
                <a:cubicBezTo>
                  <a:pt x="808" y="2794"/>
                  <a:pt x="760" y="2723"/>
                  <a:pt x="687" y="2679"/>
                </a:cubicBezTo>
                <a:cubicBezTo>
                  <a:pt x="672" y="2635"/>
                  <a:pt x="630" y="2584"/>
                  <a:pt x="586" y="2570"/>
                </a:cubicBezTo>
                <a:cubicBezTo>
                  <a:pt x="549" y="2532"/>
                  <a:pt x="520" y="2508"/>
                  <a:pt x="477" y="2478"/>
                </a:cubicBezTo>
                <a:cubicBezTo>
                  <a:pt x="459" y="2465"/>
                  <a:pt x="437" y="2457"/>
                  <a:pt x="422" y="2442"/>
                </a:cubicBezTo>
                <a:cubicBezTo>
                  <a:pt x="385" y="2405"/>
                  <a:pt x="349" y="2368"/>
                  <a:pt x="312" y="2332"/>
                </a:cubicBezTo>
                <a:cubicBezTo>
                  <a:pt x="304" y="2324"/>
                  <a:pt x="301" y="2313"/>
                  <a:pt x="294" y="2304"/>
                </a:cubicBezTo>
                <a:cubicBezTo>
                  <a:pt x="289" y="2297"/>
                  <a:pt x="281" y="2292"/>
                  <a:pt x="275" y="2286"/>
                </a:cubicBezTo>
                <a:cubicBezTo>
                  <a:pt x="239" y="2215"/>
                  <a:pt x="146" y="2173"/>
                  <a:pt x="120" y="2094"/>
                </a:cubicBezTo>
                <a:cubicBezTo>
                  <a:pt x="86" y="1991"/>
                  <a:pt x="60" y="1891"/>
                  <a:pt x="47" y="1783"/>
                </a:cubicBezTo>
                <a:cubicBezTo>
                  <a:pt x="61" y="1291"/>
                  <a:pt x="71" y="1311"/>
                  <a:pt x="56" y="659"/>
                </a:cubicBezTo>
                <a:cubicBezTo>
                  <a:pt x="52" y="502"/>
                  <a:pt x="61" y="209"/>
                  <a:pt x="1" y="28"/>
                </a:cubicBezTo>
                <a:cubicBezTo>
                  <a:pt x="4" y="19"/>
                  <a:pt x="0" y="0"/>
                  <a:pt x="10" y="0"/>
                </a:cubicBezTo>
                <a:cubicBezTo>
                  <a:pt x="20" y="0"/>
                  <a:pt x="16" y="19"/>
                  <a:pt x="19" y="28"/>
                </a:cubicBezTo>
                <a:cubicBezTo>
                  <a:pt x="27" y="52"/>
                  <a:pt x="28" y="78"/>
                  <a:pt x="38" y="101"/>
                </a:cubicBezTo>
                <a:cubicBezTo>
                  <a:pt x="57" y="144"/>
                  <a:pt x="73" y="155"/>
                  <a:pt x="102" y="183"/>
                </a:cubicBezTo>
                <a:cubicBezTo>
                  <a:pt x="119" y="219"/>
                  <a:pt x="138" y="247"/>
                  <a:pt x="166" y="275"/>
                </a:cubicBezTo>
                <a:cubicBezTo>
                  <a:pt x="187" y="338"/>
                  <a:pt x="158" y="265"/>
                  <a:pt x="230" y="357"/>
                </a:cubicBezTo>
                <a:cubicBezTo>
                  <a:pt x="261" y="396"/>
                  <a:pt x="277" y="435"/>
                  <a:pt x="303" y="476"/>
                </a:cubicBezTo>
                <a:cubicBezTo>
                  <a:pt x="306" y="494"/>
                  <a:pt x="301" y="516"/>
                  <a:pt x="312" y="531"/>
                </a:cubicBezTo>
                <a:cubicBezTo>
                  <a:pt x="319" y="541"/>
                  <a:pt x="338" y="534"/>
                  <a:pt x="349" y="540"/>
                </a:cubicBezTo>
                <a:cubicBezTo>
                  <a:pt x="366" y="549"/>
                  <a:pt x="379" y="563"/>
                  <a:pt x="394" y="576"/>
                </a:cubicBezTo>
                <a:cubicBezTo>
                  <a:pt x="431" y="608"/>
                  <a:pt x="455" y="648"/>
                  <a:pt x="495" y="677"/>
                </a:cubicBezTo>
                <a:cubicBezTo>
                  <a:pt x="527" y="725"/>
                  <a:pt x="573" y="757"/>
                  <a:pt x="614" y="796"/>
                </a:cubicBezTo>
                <a:cubicBezTo>
                  <a:pt x="617" y="805"/>
                  <a:pt x="619" y="814"/>
                  <a:pt x="623" y="823"/>
                </a:cubicBezTo>
                <a:cubicBezTo>
                  <a:pt x="628" y="836"/>
                  <a:pt x="636" y="847"/>
                  <a:pt x="641" y="860"/>
                </a:cubicBezTo>
                <a:cubicBezTo>
                  <a:pt x="645" y="872"/>
                  <a:pt x="639" y="890"/>
                  <a:pt x="650" y="896"/>
                </a:cubicBezTo>
                <a:cubicBezTo>
                  <a:pt x="671" y="908"/>
                  <a:pt x="699" y="903"/>
                  <a:pt x="723" y="906"/>
                </a:cubicBezTo>
                <a:cubicBezTo>
                  <a:pt x="755" y="926"/>
                  <a:pt x="770" y="952"/>
                  <a:pt x="797" y="979"/>
                </a:cubicBezTo>
                <a:cubicBezTo>
                  <a:pt x="819" y="1045"/>
                  <a:pt x="787" y="968"/>
                  <a:pt x="833" y="1024"/>
                </a:cubicBezTo>
                <a:cubicBezTo>
                  <a:pt x="852" y="1047"/>
                  <a:pt x="861" y="1088"/>
                  <a:pt x="870" y="1116"/>
                </a:cubicBezTo>
                <a:cubicBezTo>
                  <a:pt x="876" y="1201"/>
                  <a:pt x="874" y="1288"/>
                  <a:pt x="888" y="1372"/>
                </a:cubicBezTo>
                <a:cubicBezTo>
                  <a:pt x="908" y="1491"/>
                  <a:pt x="906" y="1363"/>
                  <a:pt x="906" y="1408"/>
                </a:cubicBezTo>
                <a:cubicBezTo>
                  <a:pt x="906" y="1408"/>
                  <a:pt x="870" y="2853"/>
                  <a:pt x="870" y="2853"/>
                </a:cubicBezTo>
                <a:close/>
              </a:path>
            </a:pathLst>
          </a:cu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12" name="Text Box 12"/>
          <p:cNvSpPr txBox="1">
            <a:spLocks noChangeArrowheads="1"/>
          </p:cNvSpPr>
          <p:nvPr/>
        </p:nvSpPr>
        <p:spPr bwMode="auto">
          <a:xfrm>
            <a:off x="2124075" y="3933825"/>
            <a:ext cx="1439863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Verdana" panose="020B0604030504040204" pitchFamily="34" charset="0"/>
              </a:rPr>
              <a:t>  6,4</a:t>
            </a:r>
            <a:endParaRPr lang="ru-RU" sz="4000" b="1">
              <a:latin typeface="Verdana" panose="020B0604030504040204" pitchFamily="34" charset="0"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5580063" y="5229225"/>
            <a:ext cx="3384550" cy="7620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1">
                <a:solidFill>
                  <a:srgbClr val="009900"/>
                </a:solidFill>
              </a:rPr>
              <a:t>целебный</a:t>
            </a:r>
            <a:endParaRPr lang="ru-RU" sz="4400" b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2"/>
          <p:cNvSpPr>
            <a:spLocks noGrp="1" noChangeArrowheads="1"/>
          </p:cNvSpPr>
          <p:nvPr>
            <p:ph type="ctrTitle"/>
          </p:nvPr>
        </p:nvSpPr>
        <p:spPr>
          <a:xfrm>
            <a:off x="0" y="1412875"/>
            <a:ext cx="8964613" cy="2187575"/>
          </a:xfrm>
        </p:spPr>
        <p:txBody>
          <a:bodyPr/>
          <a:lstStyle/>
          <a:p>
            <a:pPr algn="l"/>
            <a:r>
              <a:rPr lang="ru-RU" sz="3200"/>
              <a:t>      «</a:t>
            </a:r>
            <a:r>
              <a:rPr lang="ru-RU" sz="3200">
                <a:solidFill>
                  <a:srgbClr val="FF0000"/>
                </a:solidFill>
              </a:rPr>
              <a:t>В истории</a:t>
            </a:r>
            <a:r>
              <a:rPr lang="ru-RU" sz="3200"/>
              <a:t> черпаем мы мудрость,</a:t>
            </a:r>
            <a:br>
              <a:rPr lang="ru-RU" sz="3200"/>
            </a:br>
            <a:r>
              <a:rPr lang="ru-RU" sz="3200"/>
              <a:t>        </a:t>
            </a:r>
            <a:r>
              <a:rPr lang="ru-RU" sz="3200">
                <a:solidFill>
                  <a:srgbClr val="00FFFF"/>
                </a:solidFill>
              </a:rPr>
              <a:t>в поэзии</a:t>
            </a:r>
            <a:r>
              <a:rPr lang="ru-RU" sz="3200">
                <a:solidFill>
                  <a:schemeClr val="accent2"/>
                </a:solidFill>
              </a:rPr>
              <a:t>        </a:t>
            </a:r>
            <a:r>
              <a:rPr lang="ru-RU" sz="3200"/>
              <a:t> – остроумие, </a:t>
            </a:r>
            <a:br>
              <a:rPr lang="ru-RU" sz="3200"/>
            </a:br>
            <a:r>
              <a:rPr lang="ru-RU" sz="3200"/>
              <a:t>        </a:t>
            </a:r>
            <a:r>
              <a:rPr lang="ru-RU" sz="3200">
                <a:solidFill>
                  <a:srgbClr val="800000"/>
                </a:solidFill>
              </a:rPr>
              <a:t>в математике</a:t>
            </a:r>
            <a:r>
              <a:rPr lang="ru-RU" sz="3200"/>
              <a:t> – проницательность»</a:t>
            </a:r>
            <a:br>
              <a:rPr lang="ru-RU" sz="3200"/>
            </a:br>
            <a:br>
              <a:rPr lang="ru-RU" sz="3200"/>
            </a:br>
            <a:r>
              <a:rPr lang="ru-RU" sz="3200"/>
              <a:t>                                                     Ф.Бэкон</a:t>
            </a:r>
            <a:endParaRPr lang="ru-RU" sz="3200"/>
          </a:p>
        </p:txBody>
      </p:sp>
      <p:pic>
        <p:nvPicPr>
          <p:cNvPr id="2053" name="Picture 5" descr="mso81186"/>
          <p:cNvPicPr>
            <a:picLocks noChangeAspect="1" noChangeArrowheads="1"/>
          </p:cNvPicPr>
          <p:nvPr/>
        </p:nvPicPr>
        <p:blipFill>
          <a:blip r:embed="rId1">
            <a:lum bright="-18000" contrast="18000"/>
          </a:blip>
          <a:srcRect l="31270" t="60378" r="30067" b="3783"/>
          <a:stretch>
            <a:fillRect/>
          </a:stretch>
        </p:blipFill>
        <p:spPr bwMode="auto">
          <a:xfrm>
            <a:off x="1763713" y="2924175"/>
            <a:ext cx="2803525" cy="3933825"/>
          </a:xfrm>
          <a:prstGeom prst="rect">
            <a:avLst/>
          </a:prstGeom>
          <a:noFill/>
        </p:spPr>
      </p:pic>
    </p:spTree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AutoShape 2"/>
          <p:cNvSpPr>
            <a:spLocks noChangeArrowheads="1"/>
          </p:cNvSpPr>
          <p:nvPr/>
        </p:nvSpPr>
        <p:spPr bwMode="auto">
          <a:xfrm>
            <a:off x="2916238" y="404813"/>
            <a:ext cx="2428875" cy="647700"/>
          </a:xfrm>
          <a:prstGeom prst="cloudCallout">
            <a:avLst>
              <a:gd name="adj1" fmla="val -117843"/>
              <a:gd name="adj2" fmla="val -74019"/>
            </a:avLst>
          </a:prstGeom>
          <a:gradFill rotWithShape="1">
            <a:gsLst>
              <a:gs pos="0">
                <a:srgbClr val="88C9D8"/>
              </a:gs>
              <a:gs pos="50000">
                <a:schemeClr val="bg1"/>
              </a:gs>
              <a:gs pos="100000">
                <a:srgbClr val="88C9D8"/>
              </a:gs>
            </a:gsLst>
            <a:lin ang="5400000" scaled="1"/>
          </a:gra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sp>
        <p:nvSpPr>
          <p:cNvPr id="52227" name="AutoShape 3"/>
          <p:cNvSpPr>
            <a:spLocks noChangeArrowheads="1"/>
          </p:cNvSpPr>
          <p:nvPr/>
        </p:nvSpPr>
        <p:spPr bwMode="auto">
          <a:xfrm>
            <a:off x="6715125" y="549275"/>
            <a:ext cx="2428875" cy="260350"/>
          </a:xfrm>
          <a:prstGeom prst="cloudCallout">
            <a:avLst>
              <a:gd name="adj1" fmla="val -117843"/>
              <a:gd name="adj2" fmla="val -109755"/>
            </a:avLst>
          </a:prstGeom>
          <a:gradFill rotWithShape="1">
            <a:gsLst>
              <a:gs pos="0">
                <a:srgbClr val="88C9D8"/>
              </a:gs>
              <a:gs pos="50000">
                <a:schemeClr val="bg1"/>
              </a:gs>
              <a:gs pos="100000">
                <a:srgbClr val="88C9D8"/>
              </a:gs>
            </a:gsLst>
            <a:lin ang="5400000" scaled="1"/>
          </a:gradFill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</a:pPr>
            <a:endParaRPr lang="ru-RU" sz="2400">
              <a:solidFill>
                <a:srgbClr val="0000FF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2228" name="Picture 4" descr="37r3[1]"/>
          <p:cNvPicPr>
            <a:picLocks noChangeAspect="1" noChangeArrowheads="1" noCrop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0" y="0"/>
            <a:ext cx="1835150" cy="1628775"/>
          </a:xfrm>
          <a:prstGeom prst="rect">
            <a:avLst/>
          </a:prstGeom>
          <a:noFill/>
        </p:spPr>
      </p:pic>
      <p:pic>
        <p:nvPicPr>
          <p:cNvPr id="52229" name="Picture 5" descr="2f4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3203575" y="6081713"/>
            <a:ext cx="666750" cy="666750"/>
          </a:xfrm>
          <a:prstGeom prst="rect">
            <a:avLst/>
          </a:prstGeom>
          <a:noFill/>
        </p:spPr>
      </p:pic>
      <p:sp>
        <p:nvSpPr>
          <p:cNvPr id="52230" name="plant"/>
          <p:cNvSpPr>
            <a:spLocks noEditPoints="1" noChangeArrowheads="1"/>
          </p:cNvSpPr>
          <p:nvPr/>
        </p:nvSpPr>
        <p:spPr bwMode="auto">
          <a:xfrm rot="-21791713">
            <a:off x="4211638" y="6308725"/>
            <a:ext cx="714375" cy="371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52231" name="Picture 7" descr="2f4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140200" y="5876925"/>
            <a:ext cx="666750" cy="666750"/>
          </a:xfrm>
          <a:prstGeom prst="rect">
            <a:avLst/>
          </a:prstGeom>
          <a:noFill/>
        </p:spPr>
      </p:pic>
      <p:sp>
        <p:nvSpPr>
          <p:cNvPr id="52232" name="plant"/>
          <p:cNvSpPr>
            <a:spLocks noEditPoints="1" noChangeArrowheads="1"/>
          </p:cNvSpPr>
          <p:nvPr/>
        </p:nvSpPr>
        <p:spPr bwMode="auto">
          <a:xfrm rot="-21791713">
            <a:off x="3203575" y="6513513"/>
            <a:ext cx="714375" cy="371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52233" name="plant"/>
          <p:cNvSpPr>
            <a:spLocks noEditPoints="1" noChangeArrowheads="1"/>
          </p:cNvSpPr>
          <p:nvPr/>
        </p:nvSpPr>
        <p:spPr bwMode="auto">
          <a:xfrm rot="-21791713">
            <a:off x="5292725" y="6415088"/>
            <a:ext cx="714375" cy="371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52234" name="Picture 10" descr="2f4[1]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6021388"/>
            <a:ext cx="666750" cy="666750"/>
          </a:xfrm>
          <a:prstGeom prst="rect">
            <a:avLst/>
          </a:prstGeom>
          <a:noFill/>
        </p:spPr>
      </p:pic>
      <p:sp>
        <p:nvSpPr>
          <p:cNvPr id="52235" name="plant"/>
          <p:cNvSpPr>
            <a:spLocks noEditPoints="1" noChangeArrowheads="1"/>
          </p:cNvSpPr>
          <p:nvPr/>
        </p:nvSpPr>
        <p:spPr bwMode="auto">
          <a:xfrm rot="-21791713">
            <a:off x="3563938" y="5910263"/>
            <a:ext cx="714375" cy="3714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52236" name="Picture 12" descr="2f1[1]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563938" y="5516563"/>
            <a:ext cx="738187" cy="620712"/>
          </a:xfrm>
          <a:prstGeom prst="rect">
            <a:avLst/>
          </a:prstGeom>
          <a:noFill/>
        </p:spPr>
      </p:pic>
      <p:pic>
        <p:nvPicPr>
          <p:cNvPr id="52237" name="Picture 13" descr="NA01441_"/>
          <p:cNvPicPr>
            <a:picLocks noChangeAspect="1" noChangeArrowheads="1"/>
          </p:cNvPicPr>
          <p:nvPr/>
        </p:nvPicPr>
        <p:blipFill>
          <a:blip r:embed="rId4"/>
          <a:srcRect b="41028"/>
          <a:stretch>
            <a:fillRect/>
          </a:stretch>
        </p:blipFill>
        <p:spPr bwMode="auto">
          <a:xfrm>
            <a:off x="8172450" y="908050"/>
            <a:ext cx="1187450" cy="1512888"/>
          </a:xfrm>
          <a:prstGeom prst="rect">
            <a:avLst/>
          </a:prstGeom>
          <a:noFill/>
        </p:spPr>
      </p:pic>
      <p:pic>
        <p:nvPicPr>
          <p:cNvPr id="52238" name="Picture 14" descr="NA01441_"/>
          <p:cNvPicPr>
            <a:picLocks noChangeAspect="1" noChangeArrowheads="1"/>
          </p:cNvPicPr>
          <p:nvPr/>
        </p:nvPicPr>
        <p:blipFill>
          <a:blip r:embed="rId4"/>
          <a:srcRect b="31497"/>
          <a:stretch>
            <a:fillRect/>
          </a:stretch>
        </p:blipFill>
        <p:spPr bwMode="auto">
          <a:xfrm>
            <a:off x="6480175" y="1052513"/>
            <a:ext cx="2124075" cy="2447925"/>
          </a:xfrm>
          <a:prstGeom prst="rect">
            <a:avLst/>
          </a:prstGeom>
          <a:noFill/>
        </p:spPr>
      </p:pic>
      <p:pic>
        <p:nvPicPr>
          <p:cNvPr id="52239" name="Picture 15" descr="NA01441_"/>
          <p:cNvPicPr>
            <a:picLocks noChangeAspect="1" noChangeArrowheads="1"/>
          </p:cNvPicPr>
          <p:nvPr/>
        </p:nvPicPr>
        <p:blipFill>
          <a:blip r:embed="rId4"/>
          <a:srcRect b="29498"/>
          <a:stretch>
            <a:fillRect/>
          </a:stretch>
        </p:blipFill>
        <p:spPr bwMode="auto">
          <a:xfrm>
            <a:off x="7380288" y="2276475"/>
            <a:ext cx="2124075" cy="2519363"/>
          </a:xfrm>
          <a:prstGeom prst="rect">
            <a:avLst/>
          </a:prstGeom>
          <a:noFill/>
        </p:spPr>
      </p:pic>
      <p:pic>
        <p:nvPicPr>
          <p:cNvPr id="52240" name="Picture 16" descr="NA01441_"/>
          <p:cNvPicPr>
            <a:picLocks noChangeAspect="1" noChangeArrowheads="1"/>
          </p:cNvPicPr>
          <p:nvPr/>
        </p:nvPicPr>
        <p:blipFill>
          <a:blip r:embed="rId4"/>
          <a:srcRect b="29454"/>
          <a:stretch>
            <a:fillRect/>
          </a:stretch>
        </p:blipFill>
        <p:spPr bwMode="auto">
          <a:xfrm>
            <a:off x="7272338" y="4221163"/>
            <a:ext cx="2124075" cy="2520950"/>
          </a:xfrm>
          <a:prstGeom prst="rect">
            <a:avLst/>
          </a:prstGeom>
          <a:noFill/>
        </p:spPr>
      </p:pic>
      <p:pic>
        <p:nvPicPr>
          <p:cNvPr id="52241" name="Picture 17" descr="MCj0123235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8350" y="5949950"/>
            <a:ext cx="938213" cy="863600"/>
          </a:xfrm>
          <a:prstGeom prst="rect">
            <a:avLst/>
          </a:prstGeom>
          <a:noFill/>
        </p:spPr>
      </p:pic>
      <p:pic>
        <p:nvPicPr>
          <p:cNvPr id="52242" name="Picture 18" descr="NA01441_"/>
          <p:cNvPicPr>
            <a:picLocks noChangeAspect="1" noChangeArrowheads="1"/>
          </p:cNvPicPr>
          <p:nvPr/>
        </p:nvPicPr>
        <p:blipFill>
          <a:blip r:embed="rId4"/>
          <a:srcRect b="30879"/>
          <a:stretch>
            <a:fillRect/>
          </a:stretch>
        </p:blipFill>
        <p:spPr bwMode="auto">
          <a:xfrm>
            <a:off x="0" y="4508500"/>
            <a:ext cx="1366838" cy="2159000"/>
          </a:xfrm>
          <a:prstGeom prst="rect">
            <a:avLst/>
          </a:prstGeom>
          <a:noFill/>
        </p:spPr>
      </p:pic>
      <p:pic>
        <p:nvPicPr>
          <p:cNvPr id="52243" name="Picture 19" descr="NA01441_"/>
          <p:cNvPicPr>
            <a:picLocks noChangeAspect="1" noChangeArrowheads="1"/>
          </p:cNvPicPr>
          <p:nvPr/>
        </p:nvPicPr>
        <p:blipFill>
          <a:blip r:embed="rId4"/>
          <a:srcRect b="30879"/>
          <a:stretch>
            <a:fillRect/>
          </a:stretch>
        </p:blipFill>
        <p:spPr bwMode="auto">
          <a:xfrm>
            <a:off x="4284663" y="908050"/>
            <a:ext cx="5184775" cy="5949950"/>
          </a:xfrm>
          <a:prstGeom prst="rect">
            <a:avLst/>
          </a:prstGeom>
          <a:noFill/>
        </p:spPr>
      </p:pic>
      <p:pic>
        <p:nvPicPr>
          <p:cNvPr id="52244" name="Picture 20" descr="MCj0123235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7400" y="5589588"/>
            <a:ext cx="938213" cy="863600"/>
          </a:xfrm>
          <a:prstGeom prst="rect">
            <a:avLst/>
          </a:prstGeom>
          <a:noFill/>
        </p:spPr>
      </p:pic>
      <p:pic>
        <p:nvPicPr>
          <p:cNvPr id="52245" name="Picture 21" descr="MCj0123235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5994400"/>
            <a:ext cx="938212" cy="863600"/>
          </a:xfrm>
          <a:prstGeom prst="rect">
            <a:avLst/>
          </a:prstGeom>
          <a:noFill/>
        </p:spPr>
      </p:pic>
      <p:pic>
        <p:nvPicPr>
          <p:cNvPr id="52246" name="Picture 22" descr="MCj0123235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95513" y="5805488"/>
            <a:ext cx="579437" cy="647700"/>
          </a:xfrm>
          <a:prstGeom prst="rect">
            <a:avLst/>
          </a:prstGeom>
          <a:noFill/>
        </p:spPr>
      </p:pic>
      <p:pic>
        <p:nvPicPr>
          <p:cNvPr id="52247" name="Picture 23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4303712" y="3121026"/>
            <a:ext cx="1038225" cy="1511300"/>
          </a:xfrm>
          <a:prstGeom prst="rect">
            <a:avLst/>
          </a:prstGeom>
          <a:noFill/>
        </p:spPr>
      </p:pic>
      <p:sp>
        <p:nvSpPr>
          <p:cNvPr id="52248" name="plant"/>
          <p:cNvSpPr>
            <a:spLocks noEditPoints="1" noChangeArrowheads="1"/>
          </p:cNvSpPr>
          <p:nvPr/>
        </p:nvSpPr>
        <p:spPr bwMode="auto">
          <a:xfrm rot="-21791713">
            <a:off x="2827338" y="5864225"/>
            <a:ext cx="904875" cy="444500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21600 h 21600"/>
              <a:gd name="T14" fmla="*/ 0 w 21600"/>
              <a:gd name="T15" fmla="*/ 10800 h 21600"/>
              <a:gd name="T16" fmla="*/ 7100 w 21600"/>
              <a:gd name="T17" fmla="*/ 10092 h 21600"/>
              <a:gd name="T18" fmla="*/ 14545 w 21600"/>
              <a:gd name="T19" fmla="*/ 13573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9368" y="9002"/>
                </a:moveTo>
                <a:lnTo>
                  <a:pt x="9254" y="8422"/>
                </a:lnTo>
                <a:lnTo>
                  <a:pt x="9139" y="7935"/>
                </a:lnTo>
                <a:lnTo>
                  <a:pt x="8819" y="7355"/>
                </a:lnTo>
                <a:lnTo>
                  <a:pt x="8475" y="6728"/>
                </a:lnTo>
                <a:lnTo>
                  <a:pt x="8040" y="6287"/>
                </a:lnTo>
                <a:lnTo>
                  <a:pt x="7421" y="5707"/>
                </a:lnTo>
                <a:lnTo>
                  <a:pt x="6574" y="5429"/>
                </a:lnTo>
                <a:lnTo>
                  <a:pt x="5452" y="5313"/>
                </a:lnTo>
                <a:lnTo>
                  <a:pt x="4856" y="5220"/>
                </a:lnTo>
                <a:lnTo>
                  <a:pt x="4169" y="5220"/>
                </a:lnTo>
                <a:lnTo>
                  <a:pt x="3665" y="5104"/>
                </a:lnTo>
                <a:lnTo>
                  <a:pt x="3001" y="4872"/>
                </a:lnTo>
                <a:lnTo>
                  <a:pt x="2497" y="4756"/>
                </a:lnTo>
                <a:lnTo>
                  <a:pt x="2062" y="4408"/>
                </a:lnTo>
                <a:lnTo>
                  <a:pt x="1603" y="4083"/>
                </a:lnTo>
                <a:lnTo>
                  <a:pt x="1283" y="3689"/>
                </a:lnTo>
                <a:lnTo>
                  <a:pt x="1283" y="4315"/>
                </a:lnTo>
                <a:lnTo>
                  <a:pt x="1489" y="5104"/>
                </a:lnTo>
                <a:lnTo>
                  <a:pt x="1832" y="6055"/>
                </a:lnTo>
                <a:lnTo>
                  <a:pt x="2382" y="6914"/>
                </a:lnTo>
                <a:lnTo>
                  <a:pt x="2680" y="7471"/>
                </a:lnTo>
                <a:lnTo>
                  <a:pt x="3115" y="7935"/>
                </a:lnTo>
                <a:lnTo>
                  <a:pt x="3573" y="8213"/>
                </a:lnTo>
                <a:lnTo>
                  <a:pt x="4077" y="8654"/>
                </a:lnTo>
                <a:lnTo>
                  <a:pt x="4627" y="9002"/>
                </a:lnTo>
                <a:lnTo>
                  <a:pt x="5245" y="9234"/>
                </a:lnTo>
                <a:lnTo>
                  <a:pt x="6024" y="9443"/>
                </a:lnTo>
                <a:lnTo>
                  <a:pt x="6757" y="9628"/>
                </a:lnTo>
                <a:lnTo>
                  <a:pt x="5177" y="10069"/>
                </a:lnTo>
                <a:lnTo>
                  <a:pt x="3963" y="10649"/>
                </a:lnTo>
                <a:lnTo>
                  <a:pt x="3344" y="11044"/>
                </a:lnTo>
                <a:lnTo>
                  <a:pt x="2886" y="11600"/>
                </a:lnTo>
                <a:lnTo>
                  <a:pt x="2497" y="12041"/>
                </a:lnTo>
                <a:lnTo>
                  <a:pt x="1947" y="12343"/>
                </a:lnTo>
                <a:lnTo>
                  <a:pt x="1168" y="12668"/>
                </a:lnTo>
                <a:lnTo>
                  <a:pt x="0" y="12900"/>
                </a:lnTo>
                <a:lnTo>
                  <a:pt x="435" y="13248"/>
                </a:lnTo>
                <a:lnTo>
                  <a:pt x="779" y="13456"/>
                </a:lnTo>
                <a:lnTo>
                  <a:pt x="1283" y="13642"/>
                </a:lnTo>
                <a:lnTo>
                  <a:pt x="1718" y="13758"/>
                </a:lnTo>
                <a:lnTo>
                  <a:pt x="2680" y="13851"/>
                </a:lnTo>
                <a:lnTo>
                  <a:pt x="3573" y="13758"/>
                </a:lnTo>
                <a:lnTo>
                  <a:pt x="4512" y="13526"/>
                </a:lnTo>
                <a:lnTo>
                  <a:pt x="5360" y="13248"/>
                </a:lnTo>
                <a:lnTo>
                  <a:pt x="6139" y="12900"/>
                </a:lnTo>
                <a:lnTo>
                  <a:pt x="6757" y="12552"/>
                </a:lnTo>
                <a:lnTo>
                  <a:pt x="6459" y="13132"/>
                </a:lnTo>
                <a:lnTo>
                  <a:pt x="6139" y="13642"/>
                </a:lnTo>
                <a:lnTo>
                  <a:pt x="5910" y="14199"/>
                </a:lnTo>
                <a:lnTo>
                  <a:pt x="5681" y="14663"/>
                </a:lnTo>
                <a:lnTo>
                  <a:pt x="5681" y="15150"/>
                </a:lnTo>
                <a:lnTo>
                  <a:pt x="5681" y="15730"/>
                </a:lnTo>
                <a:lnTo>
                  <a:pt x="5681" y="16241"/>
                </a:lnTo>
                <a:lnTo>
                  <a:pt x="5795" y="16913"/>
                </a:lnTo>
                <a:lnTo>
                  <a:pt x="5910" y="17586"/>
                </a:lnTo>
                <a:lnTo>
                  <a:pt x="5910" y="18213"/>
                </a:lnTo>
                <a:lnTo>
                  <a:pt x="5795" y="18885"/>
                </a:lnTo>
                <a:lnTo>
                  <a:pt x="5566" y="19396"/>
                </a:lnTo>
                <a:lnTo>
                  <a:pt x="5245" y="19976"/>
                </a:lnTo>
                <a:lnTo>
                  <a:pt x="4971" y="20370"/>
                </a:lnTo>
                <a:lnTo>
                  <a:pt x="4512" y="20811"/>
                </a:lnTo>
                <a:lnTo>
                  <a:pt x="4077" y="21043"/>
                </a:lnTo>
                <a:lnTo>
                  <a:pt x="5177" y="20927"/>
                </a:lnTo>
                <a:lnTo>
                  <a:pt x="6253" y="20486"/>
                </a:lnTo>
                <a:lnTo>
                  <a:pt x="7421" y="19976"/>
                </a:lnTo>
                <a:lnTo>
                  <a:pt x="8361" y="19187"/>
                </a:lnTo>
                <a:lnTo>
                  <a:pt x="8819" y="18769"/>
                </a:lnTo>
                <a:lnTo>
                  <a:pt x="9139" y="18213"/>
                </a:lnTo>
                <a:lnTo>
                  <a:pt x="9437" y="17772"/>
                </a:lnTo>
                <a:lnTo>
                  <a:pt x="9643" y="17261"/>
                </a:lnTo>
                <a:lnTo>
                  <a:pt x="9872" y="16681"/>
                </a:lnTo>
                <a:lnTo>
                  <a:pt x="9872" y="16171"/>
                </a:lnTo>
                <a:lnTo>
                  <a:pt x="9872" y="15614"/>
                </a:lnTo>
                <a:lnTo>
                  <a:pt x="9758" y="15057"/>
                </a:lnTo>
                <a:lnTo>
                  <a:pt x="10216" y="15498"/>
                </a:lnTo>
                <a:lnTo>
                  <a:pt x="10537" y="16241"/>
                </a:lnTo>
                <a:lnTo>
                  <a:pt x="10834" y="17145"/>
                </a:lnTo>
                <a:lnTo>
                  <a:pt x="11041" y="18213"/>
                </a:lnTo>
                <a:lnTo>
                  <a:pt x="11155" y="19187"/>
                </a:lnTo>
                <a:lnTo>
                  <a:pt x="11155" y="20185"/>
                </a:lnTo>
                <a:lnTo>
                  <a:pt x="11155" y="20579"/>
                </a:lnTo>
                <a:lnTo>
                  <a:pt x="11041" y="21043"/>
                </a:lnTo>
                <a:lnTo>
                  <a:pt x="10926" y="21391"/>
                </a:lnTo>
                <a:lnTo>
                  <a:pt x="10766" y="21600"/>
                </a:lnTo>
                <a:lnTo>
                  <a:pt x="11499" y="21484"/>
                </a:lnTo>
                <a:lnTo>
                  <a:pt x="12323" y="21043"/>
                </a:lnTo>
                <a:lnTo>
                  <a:pt x="13102" y="20370"/>
                </a:lnTo>
                <a:lnTo>
                  <a:pt x="13606" y="19628"/>
                </a:lnTo>
                <a:lnTo>
                  <a:pt x="13950" y="19071"/>
                </a:lnTo>
                <a:lnTo>
                  <a:pt x="14064" y="18677"/>
                </a:lnTo>
                <a:lnTo>
                  <a:pt x="14179" y="18097"/>
                </a:lnTo>
                <a:lnTo>
                  <a:pt x="14293" y="17586"/>
                </a:lnTo>
                <a:lnTo>
                  <a:pt x="14179" y="16913"/>
                </a:lnTo>
                <a:lnTo>
                  <a:pt x="14064" y="16241"/>
                </a:lnTo>
                <a:lnTo>
                  <a:pt x="13835" y="15614"/>
                </a:lnTo>
                <a:lnTo>
                  <a:pt x="13560" y="14872"/>
                </a:lnTo>
                <a:lnTo>
                  <a:pt x="13950" y="14941"/>
                </a:lnTo>
                <a:lnTo>
                  <a:pt x="14408" y="15150"/>
                </a:lnTo>
                <a:lnTo>
                  <a:pt x="14843" y="15266"/>
                </a:lnTo>
                <a:lnTo>
                  <a:pt x="15232" y="15614"/>
                </a:lnTo>
                <a:lnTo>
                  <a:pt x="15576" y="15846"/>
                </a:lnTo>
                <a:lnTo>
                  <a:pt x="15897" y="16171"/>
                </a:lnTo>
                <a:lnTo>
                  <a:pt x="16126" y="16473"/>
                </a:lnTo>
                <a:lnTo>
                  <a:pt x="16240" y="16913"/>
                </a:lnTo>
                <a:lnTo>
                  <a:pt x="16515" y="17261"/>
                </a:lnTo>
                <a:lnTo>
                  <a:pt x="17088" y="17586"/>
                </a:lnTo>
                <a:lnTo>
                  <a:pt x="17798" y="17865"/>
                </a:lnTo>
                <a:lnTo>
                  <a:pt x="18576" y="18097"/>
                </a:lnTo>
                <a:lnTo>
                  <a:pt x="19424" y="18213"/>
                </a:lnTo>
                <a:lnTo>
                  <a:pt x="20317" y="18213"/>
                </a:lnTo>
                <a:lnTo>
                  <a:pt x="21050" y="18213"/>
                </a:lnTo>
                <a:lnTo>
                  <a:pt x="21600" y="17865"/>
                </a:lnTo>
                <a:lnTo>
                  <a:pt x="21165" y="17656"/>
                </a:lnTo>
                <a:lnTo>
                  <a:pt x="20592" y="17470"/>
                </a:lnTo>
                <a:lnTo>
                  <a:pt x="20088" y="17029"/>
                </a:lnTo>
                <a:lnTo>
                  <a:pt x="19653" y="16681"/>
                </a:lnTo>
                <a:lnTo>
                  <a:pt x="19195" y="16241"/>
                </a:lnTo>
                <a:lnTo>
                  <a:pt x="18920" y="15962"/>
                </a:lnTo>
                <a:lnTo>
                  <a:pt x="18576" y="15498"/>
                </a:lnTo>
                <a:lnTo>
                  <a:pt x="18576" y="15057"/>
                </a:lnTo>
                <a:lnTo>
                  <a:pt x="18485" y="14756"/>
                </a:lnTo>
                <a:lnTo>
                  <a:pt x="18256" y="14199"/>
                </a:lnTo>
                <a:lnTo>
                  <a:pt x="17912" y="13526"/>
                </a:lnTo>
                <a:lnTo>
                  <a:pt x="17523" y="13016"/>
                </a:lnTo>
                <a:lnTo>
                  <a:pt x="16973" y="12436"/>
                </a:lnTo>
                <a:lnTo>
                  <a:pt x="16355" y="12041"/>
                </a:lnTo>
                <a:lnTo>
                  <a:pt x="16011" y="11832"/>
                </a:lnTo>
                <a:lnTo>
                  <a:pt x="15690" y="11716"/>
                </a:lnTo>
                <a:lnTo>
                  <a:pt x="15232" y="11716"/>
                </a:lnTo>
                <a:lnTo>
                  <a:pt x="14843" y="11716"/>
                </a:lnTo>
                <a:lnTo>
                  <a:pt x="15461" y="11252"/>
                </a:lnTo>
                <a:lnTo>
                  <a:pt x="16126" y="10858"/>
                </a:lnTo>
                <a:lnTo>
                  <a:pt x="16973" y="10649"/>
                </a:lnTo>
                <a:lnTo>
                  <a:pt x="17798" y="10417"/>
                </a:lnTo>
                <a:lnTo>
                  <a:pt x="18806" y="10301"/>
                </a:lnTo>
                <a:lnTo>
                  <a:pt x="19653" y="10301"/>
                </a:lnTo>
                <a:lnTo>
                  <a:pt x="20478" y="10417"/>
                </a:lnTo>
                <a:lnTo>
                  <a:pt x="21256" y="10533"/>
                </a:lnTo>
                <a:lnTo>
                  <a:pt x="20707" y="9837"/>
                </a:lnTo>
                <a:lnTo>
                  <a:pt x="19859" y="9234"/>
                </a:lnTo>
                <a:lnTo>
                  <a:pt x="18806" y="8538"/>
                </a:lnTo>
                <a:lnTo>
                  <a:pt x="17637" y="8144"/>
                </a:lnTo>
                <a:lnTo>
                  <a:pt x="16973" y="8027"/>
                </a:lnTo>
                <a:lnTo>
                  <a:pt x="16355" y="7935"/>
                </a:lnTo>
                <a:lnTo>
                  <a:pt x="15805" y="7935"/>
                </a:lnTo>
                <a:lnTo>
                  <a:pt x="15118" y="8027"/>
                </a:lnTo>
                <a:lnTo>
                  <a:pt x="14614" y="8144"/>
                </a:lnTo>
                <a:lnTo>
                  <a:pt x="14064" y="8422"/>
                </a:lnTo>
                <a:lnTo>
                  <a:pt x="13606" y="8886"/>
                </a:lnTo>
                <a:lnTo>
                  <a:pt x="13217" y="9327"/>
                </a:lnTo>
                <a:lnTo>
                  <a:pt x="13606" y="8538"/>
                </a:lnTo>
                <a:lnTo>
                  <a:pt x="13950" y="7935"/>
                </a:lnTo>
                <a:lnTo>
                  <a:pt x="14293" y="7123"/>
                </a:lnTo>
                <a:lnTo>
                  <a:pt x="14499" y="6519"/>
                </a:lnTo>
                <a:lnTo>
                  <a:pt x="14614" y="5823"/>
                </a:lnTo>
                <a:lnTo>
                  <a:pt x="14614" y="5220"/>
                </a:lnTo>
                <a:lnTo>
                  <a:pt x="14408" y="4524"/>
                </a:lnTo>
                <a:lnTo>
                  <a:pt x="14064" y="3898"/>
                </a:lnTo>
                <a:lnTo>
                  <a:pt x="13606" y="3225"/>
                </a:lnTo>
                <a:lnTo>
                  <a:pt x="13331" y="2598"/>
                </a:lnTo>
                <a:lnTo>
                  <a:pt x="13102" y="2042"/>
                </a:lnTo>
                <a:lnTo>
                  <a:pt x="12896" y="1485"/>
                </a:lnTo>
                <a:lnTo>
                  <a:pt x="12781" y="1090"/>
                </a:lnTo>
                <a:lnTo>
                  <a:pt x="12667" y="626"/>
                </a:lnTo>
                <a:lnTo>
                  <a:pt x="12667" y="278"/>
                </a:lnTo>
                <a:lnTo>
                  <a:pt x="12667" y="0"/>
                </a:lnTo>
                <a:lnTo>
                  <a:pt x="12163" y="394"/>
                </a:lnTo>
                <a:lnTo>
                  <a:pt x="11728" y="974"/>
                </a:lnTo>
                <a:lnTo>
                  <a:pt x="11155" y="1601"/>
                </a:lnTo>
                <a:lnTo>
                  <a:pt x="10766" y="2390"/>
                </a:lnTo>
                <a:lnTo>
                  <a:pt x="10330" y="3109"/>
                </a:lnTo>
                <a:lnTo>
                  <a:pt x="10101" y="3898"/>
                </a:lnTo>
                <a:lnTo>
                  <a:pt x="9987" y="4524"/>
                </a:lnTo>
                <a:lnTo>
                  <a:pt x="10101" y="5220"/>
                </a:lnTo>
                <a:lnTo>
                  <a:pt x="10216" y="5823"/>
                </a:lnTo>
                <a:lnTo>
                  <a:pt x="10330" y="6403"/>
                </a:lnTo>
                <a:lnTo>
                  <a:pt x="10330" y="6914"/>
                </a:lnTo>
                <a:lnTo>
                  <a:pt x="10216" y="7471"/>
                </a:lnTo>
                <a:lnTo>
                  <a:pt x="10101" y="7935"/>
                </a:lnTo>
                <a:lnTo>
                  <a:pt x="9872" y="8329"/>
                </a:lnTo>
                <a:lnTo>
                  <a:pt x="9643" y="8654"/>
                </a:lnTo>
                <a:lnTo>
                  <a:pt x="9368" y="9002"/>
                </a:lnTo>
                <a:close/>
              </a:path>
            </a:pathLst>
          </a:custGeom>
          <a:solidFill>
            <a:srgbClr val="008000"/>
          </a:solidFill>
          <a:ln w="9525">
            <a:solidFill>
              <a:srgbClr val="000000"/>
            </a:solidFill>
            <a:miter lim="800000"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pic>
        <p:nvPicPr>
          <p:cNvPr id="52249" name="Picture 25" descr="2f2[1]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16238" y="5300663"/>
            <a:ext cx="792162" cy="1008062"/>
          </a:xfrm>
          <a:prstGeom prst="rect">
            <a:avLst/>
          </a:prstGeom>
          <a:noFill/>
        </p:spPr>
      </p:pic>
      <p:pic>
        <p:nvPicPr>
          <p:cNvPr id="52250" name="Picture 26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3513137" y="1031876"/>
            <a:ext cx="1038225" cy="1511300"/>
          </a:xfrm>
          <a:prstGeom prst="rect">
            <a:avLst/>
          </a:prstGeom>
          <a:noFill/>
        </p:spPr>
      </p:pic>
      <p:pic>
        <p:nvPicPr>
          <p:cNvPr id="52251" name="Picture 27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5672137" y="3552826"/>
            <a:ext cx="1038225" cy="1511300"/>
          </a:xfrm>
          <a:prstGeom prst="rect">
            <a:avLst/>
          </a:prstGeom>
          <a:noFill/>
        </p:spPr>
      </p:pic>
      <p:pic>
        <p:nvPicPr>
          <p:cNvPr id="52252" name="Picture 28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1568450" y="4416426"/>
            <a:ext cx="1038225" cy="1511300"/>
          </a:xfrm>
          <a:prstGeom prst="rect">
            <a:avLst/>
          </a:prstGeom>
          <a:noFill/>
        </p:spPr>
      </p:pic>
      <p:pic>
        <p:nvPicPr>
          <p:cNvPr id="52253" name="Picture 29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2000250" y="2328863"/>
            <a:ext cx="1038225" cy="1511300"/>
          </a:xfrm>
          <a:prstGeom prst="rect">
            <a:avLst/>
          </a:prstGeom>
          <a:noFill/>
        </p:spPr>
      </p:pic>
      <p:pic>
        <p:nvPicPr>
          <p:cNvPr id="52254" name="Picture 30" descr="j0283572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27825">
            <a:off x="6464300" y="312738"/>
            <a:ext cx="1038225" cy="15113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2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79388" y="0"/>
            <a:ext cx="6840537" cy="61166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 sz="24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  <a:latin typeface="Verdana" panose="020B0604030504040204" pitchFamily="34" charset="0"/>
              </a:rPr>
              <a:t>1</a:t>
            </a:r>
            <a:r>
              <a:rPr lang="ru-RU" sz="2400">
                <a:latin typeface="Verdana" panose="020B0604030504040204" pitchFamily="34" charset="0"/>
              </a:rPr>
              <a:t>.</a:t>
            </a:r>
            <a:r>
              <a:rPr lang="ru-RU" sz="2400" b="1">
                <a:latin typeface="Verdana" panose="020B0604030504040204" pitchFamily="34" charset="0"/>
              </a:rPr>
              <a:t>Решите уравнение</a:t>
            </a:r>
            <a:r>
              <a:rPr lang="ru-RU" sz="2400">
                <a:latin typeface="Verdana" panose="020B0604030504040204" pitchFamily="34" charset="0"/>
              </a:rPr>
              <a:t> х:0,6=21,1</a:t>
            </a:r>
            <a:r>
              <a:rPr lang="ru-RU">
                <a:latin typeface="Verdana" panose="020B0604030504040204" pitchFamily="34" charset="0"/>
              </a:rPr>
              <a:t> </a:t>
            </a:r>
            <a:endParaRPr lang="ru-RU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  <a:latin typeface="Verdana" panose="020B0604030504040204" pitchFamily="34" charset="0"/>
              </a:rPr>
              <a:t>2</a:t>
            </a:r>
            <a:r>
              <a:rPr lang="ru-RU" sz="2400">
                <a:latin typeface="Verdana" panose="020B0604030504040204" pitchFamily="34" charset="0"/>
              </a:rPr>
              <a:t>.</a:t>
            </a:r>
            <a:r>
              <a:rPr lang="ru-RU" sz="2400" b="1">
                <a:latin typeface="Verdana" panose="020B0604030504040204" pitchFamily="34" charset="0"/>
              </a:rPr>
              <a:t>Вычислите</a:t>
            </a:r>
            <a:endParaRPr lang="ru-RU" sz="2400" b="1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>
                <a:latin typeface="Verdana" panose="020B0604030504040204" pitchFamily="34" charset="0"/>
              </a:rPr>
              <a:t> 57,48* 0,9093 + 42,52*0,909=</a:t>
            </a:r>
            <a:endParaRPr lang="ru-RU" sz="2400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  <a:latin typeface="Verdana" panose="020B0604030504040204" pitchFamily="34" charset="0"/>
              </a:rPr>
              <a:t>3</a:t>
            </a:r>
            <a:r>
              <a:rPr lang="ru-RU" sz="2400">
                <a:latin typeface="Verdana" panose="020B0604030504040204" pitchFamily="34" charset="0"/>
              </a:rPr>
              <a:t>.</a:t>
            </a:r>
            <a:r>
              <a:rPr lang="ru-RU" sz="2400" b="1">
                <a:latin typeface="Verdana" panose="020B0604030504040204" pitchFamily="34" charset="0"/>
              </a:rPr>
              <a:t>Вычислите</a:t>
            </a:r>
            <a:endParaRPr lang="ru-RU" sz="2400" b="1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>
                <a:latin typeface="Verdana" panose="020B0604030504040204" pitchFamily="34" charset="0"/>
              </a:rPr>
              <a:t>6,48 2,2-6,47 2,2=</a:t>
            </a:r>
            <a:endParaRPr lang="ru-RU" sz="2400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ru-RU" sz="2400">
              <a:latin typeface="Verdana" panose="020B0604030504040204" pitchFamily="34" charset="0"/>
            </a:endParaRPr>
          </a:p>
          <a:p>
            <a:pPr marL="342900" indent="-342900"/>
            <a:r>
              <a:rPr lang="ru-RU" sz="2400" b="1">
                <a:solidFill>
                  <a:srgbClr val="6600FF"/>
                </a:solidFill>
                <a:latin typeface="Verdana" panose="020B0604030504040204" pitchFamily="34" charset="0"/>
              </a:rPr>
              <a:t>4</a:t>
            </a:r>
            <a:r>
              <a:rPr lang="ru-RU" sz="2400">
                <a:latin typeface="Verdana" panose="020B0604030504040204" pitchFamily="34" charset="0"/>
              </a:rPr>
              <a:t>.</a:t>
            </a:r>
            <a:r>
              <a:rPr lang="ru-RU" sz="2400" b="1">
                <a:latin typeface="Verdana" panose="020B0604030504040204" pitchFamily="34" charset="0"/>
              </a:rPr>
              <a:t>Найдите значение выражения</a:t>
            </a:r>
            <a:endParaRPr lang="ru-RU" sz="2400" b="1">
              <a:latin typeface="Verdana" panose="020B0604030504040204" pitchFamily="34" charset="0"/>
            </a:endParaRPr>
          </a:p>
          <a:p>
            <a:pPr marL="342900" indent="-342900"/>
            <a:r>
              <a:rPr lang="ru-RU" sz="2400">
                <a:latin typeface="Verdana" panose="020B0604030504040204" pitchFamily="34" charset="0"/>
              </a:rPr>
              <a:t>0,3752х+0,7248х-0,27, </a:t>
            </a:r>
            <a:r>
              <a:rPr lang="ru-RU" sz="2400" b="1">
                <a:latin typeface="Verdana" panose="020B0604030504040204" pitchFamily="34" charset="0"/>
              </a:rPr>
              <a:t>если х=5,7</a:t>
            </a:r>
            <a:endParaRPr lang="ru-RU" sz="2400" b="1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 b="1">
                <a:solidFill>
                  <a:srgbClr val="6600FF"/>
                </a:solidFill>
                <a:latin typeface="Verdana" panose="020B0604030504040204" pitchFamily="34" charset="0"/>
              </a:rPr>
              <a:t>5</a:t>
            </a:r>
            <a:r>
              <a:rPr lang="ru-RU" sz="2400">
                <a:latin typeface="Verdana" panose="020B0604030504040204" pitchFamily="34" charset="0"/>
              </a:rPr>
              <a:t>.</a:t>
            </a:r>
            <a:r>
              <a:rPr lang="ru-RU" sz="2400" b="1">
                <a:latin typeface="Verdana" panose="020B0604030504040204" pitchFamily="34" charset="0"/>
              </a:rPr>
              <a:t>Вычислите</a:t>
            </a:r>
            <a:endParaRPr lang="ru-RU" sz="2400" b="1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r>
              <a:rPr lang="ru-RU" sz="2400">
                <a:latin typeface="Verdana" panose="020B0604030504040204" pitchFamily="34" charset="0"/>
              </a:rPr>
              <a:t>0,4 +(1,32+3,48)-0,06=</a:t>
            </a:r>
            <a:endParaRPr lang="ru-RU" sz="2400">
              <a:latin typeface="Verdana" panose="020B0604030504040204" pitchFamily="34" charset="0"/>
            </a:endParaRPr>
          </a:p>
          <a:p>
            <a:pPr marL="342900" indent="-342900">
              <a:spcBef>
                <a:spcPct val="50000"/>
              </a:spcBef>
            </a:pPr>
            <a:endParaRPr lang="ru-RU" sz="2400">
              <a:latin typeface="Verdana" panose="020B0604030504040204" pitchFamily="34" charset="0"/>
            </a:endParaRPr>
          </a:p>
        </p:txBody>
      </p:sp>
      <p:graphicFrame>
        <p:nvGraphicFramePr>
          <p:cNvPr id="53251" name="Object 3"/>
          <p:cNvGraphicFramePr>
            <a:graphicFrameLocks noChangeAspect="1"/>
          </p:cNvGraphicFramePr>
          <p:nvPr/>
        </p:nvGraphicFramePr>
        <p:xfrm>
          <a:off x="755650" y="5084763"/>
          <a:ext cx="1260475" cy="84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7" name="Документ" r:id="rId1" imgW="328930" imgH="222250" progId="Word.Document.8">
                  <p:embed/>
                </p:oleObj>
              </mc:Choice>
              <mc:Fallback>
                <p:oleObj name="Документ" r:id="rId1" imgW="328930" imgH="222250" progId="Word.Document.8">
                  <p:embed/>
                  <p:pic>
                    <p:nvPicPr>
                      <p:cNvPr id="0" name="Изображение 4096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55650" y="5084763"/>
                        <a:ext cx="1260475" cy="84931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52" name="Group 4"/>
          <p:cNvGraphicFramePr>
            <a:graphicFrameLocks noGrp="1"/>
          </p:cNvGraphicFramePr>
          <p:nvPr/>
        </p:nvGraphicFramePr>
        <p:xfrm>
          <a:off x="250825" y="5589588"/>
          <a:ext cx="5832475" cy="1253490"/>
        </p:xfrm>
        <a:graphic>
          <a:graphicData uri="http://schemas.openxmlformats.org/drawingml/2006/table">
            <a:tbl>
              <a:tblPr/>
              <a:tblGrid>
                <a:gridCol w="1166813"/>
                <a:gridCol w="1166812"/>
                <a:gridCol w="1165225"/>
                <a:gridCol w="1166813"/>
                <a:gridCol w="1166812"/>
              </a:tblGrid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6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90,93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12,66 </a:t>
                      </a: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 4,9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0,022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К 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О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С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А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В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3272" name="Object 24"/>
          <p:cNvGraphicFramePr>
            <a:graphicFrameLocks noChangeAspect="1"/>
          </p:cNvGraphicFramePr>
          <p:nvPr/>
        </p:nvGraphicFramePr>
        <p:xfrm>
          <a:off x="971550" y="2924175"/>
          <a:ext cx="144463" cy="144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Microsoft Equation 3.0" r:id="rId3" imgW="2743200" imgH="2743200" progId="Equation.3">
                  <p:embed/>
                </p:oleObj>
              </mc:Choice>
              <mc:Fallback>
                <p:oleObj name="Microsoft Equation 3.0" r:id="rId3" imgW="2743200" imgH="2743200" progId="Equation.3">
                  <p:embed/>
                  <p:pic>
                    <p:nvPicPr>
                      <p:cNvPr id="0" name="Изображение 4097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550" y="2924175"/>
                        <a:ext cx="144463" cy="1444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73" name="Object 25"/>
          <p:cNvGraphicFramePr>
            <a:graphicFrameLocks noChangeAspect="1"/>
          </p:cNvGraphicFramePr>
          <p:nvPr/>
        </p:nvGraphicFramePr>
        <p:xfrm>
          <a:off x="3276600" y="1844675"/>
          <a:ext cx="11430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Формула" r:id="rId5" imgW="2743200" imgH="2743200" progId="Equation.3">
                  <p:embed/>
                </p:oleObj>
              </mc:Choice>
              <mc:Fallback>
                <p:oleObj name="Формула" r:id="rId5" imgW="2743200" imgH="2743200" progId="Equation.3">
                  <p:embed/>
                  <p:pic>
                    <p:nvPicPr>
                      <p:cNvPr id="0" name="Изображение 4098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76600" y="1844675"/>
                        <a:ext cx="114300" cy="1143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274" name="Object 26"/>
          <p:cNvGraphicFramePr>
            <a:graphicFrameLocks noChangeAspect="1"/>
          </p:cNvGraphicFramePr>
          <p:nvPr/>
        </p:nvGraphicFramePr>
        <p:xfrm>
          <a:off x="1187450" y="1844675"/>
          <a:ext cx="114300" cy="11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6" imgW="2743200" imgH="2743200" progId="Equation.3">
                  <p:embed/>
                </p:oleObj>
              </mc:Choice>
              <mc:Fallback>
                <p:oleObj name="Формула" r:id="rId6" imgW="2743200" imgH="2743200" progId="Equation.3">
                  <p:embed/>
                  <p:pic>
                    <p:nvPicPr>
                      <p:cNvPr id="0" name="Изображение 4099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450" y="1844675"/>
                        <a:ext cx="114300" cy="1143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5867400" y="549275"/>
            <a:ext cx="1800225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solidFill>
                  <a:srgbClr val="FF0000"/>
                </a:solidFill>
                <a:latin typeface="Verdana" panose="020B0604030504040204" pitchFamily="34" charset="0"/>
              </a:rPr>
              <a:t>Х =12,66</a:t>
            </a:r>
            <a:endParaRPr lang="ru-RU" sz="24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7885113" y="404813"/>
            <a:ext cx="6096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Verdana" panose="020B0604030504040204" pitchFamily="34" charset="0"/>
              </a:rPr>
              <a:t>С</a:t>
            </a:r>
            <a:endParaRPr lang="ru-RU" sz="3600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53277" name="Text Box 29"/>
          <p:cNvSpPr txBox="1">
            <a:spLocks noChangeArrowheads="1"/>
          </p:cNvSpPr>
          <p:nvPr/>
        </p:nvSpPr>
        <p:spPr bwMode="auto">
          <a:xfrm>
            <a:off x="5292725" y="1628775"/>
            <a:ext cx="18002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Verdana" panose="020B0604030504040204" pitchFamily="34" charset="0"/>
              </a:rPr>
              <a:t> 90,93</a:t>
            </a:r>
            <a:endParaRPr lang="ru-RU" sz="28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53278" name="Text Box 30"/>
          <p:cNvSpPr txBox="1">
            <a:spLocks noChangeArrowheads="1"/>
          </p:cNvSpPr>
          <p:nvPr/>
        </p:nvSpPr>
        <p:spPr bwMode="auto">
          <a:xfrm>
            <a:off x="6948488" y="1557338"/>
            <a:ext cx="647700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Verdana" panose="020B0604030504040204" pitchFamily="34" charset="0"/>
              </a:rPr>
              <a:t>О</a:t>
            </a:r>
            <a:endParaRPr lang="ru-RU" sz="3600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53279" name="Text Box 31"/>
          <p:cNvSpPr txBox="1">
            <a:spLocks noChangeArrowheads="1"/>
          </p:cNvSpPr>
          <p:nvPr/>
        </p:nvSpPr>
        <p:spPr bwMode="auto">
          <a:xfrm>
            <a:off x="3276600" y="2708275"/>
            <a:ext cx="208915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Verdana" panose="020B0604030504040204" pitchFamily="34" charset="0"/>
              </a:rPr>
              <a:t>0,022</a:t>
            </a:r>
            <a:endParaRPr lang="ru-RU" sz="28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53280" name="Text Box 32"/>
          <p:cNvSpPr txBox="1">
            <a:spLocks noChangeArrowheads="1"/>
          </p:cNvSpPr>
          <p:nvPr/>
        </p:nvSpPr>
        <p:spPr bwMode="auto">
          <a:xfrm>
            <a:off x="7524750" y="3860800"/>
            <a:ext cx="10080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Verdana" panose="020B0604030504040204" pitchFamily="34" charset="0"/>
              </a:rPr>
              <a:t>К</a:t>
            </a:r>
            <a:endParaRPr lang="ru-RU" sz="3600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sp>
        <p:nvSpPr>
          <p:cNvPr id="53281" name="Text Box 33"/>
          <p:cNvSpPr txBox="1">
            <a:spLocks noChangeArrowheads="1"/>
          </p:cNvSpPr>
          <p:nvPr/>
        </p:nvSpPr>
        <p:spPr bwMode="auto">
          <a:xfrm>
            <a:off x="5219700" y="2708275"/>
            <a:ext cx="10080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Verdana" panose="020B0604030504040204" pitchFamily="34" charset="0"/>
              </a:rPr>
              <a:t>В</a:t>
            </a:r>
            <a:endParaRPr lang="ru-RU" sz="3600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graphicFrame>
        <p:nvGraphicFramePr>
          <p:cNvPr id="53282" name="Group 34"/>
          <p:cNvGraphicFramePr>
            <a:graphicFrameLocks noGrp="1"/>
          </p:cNvGraphicFramePr>
          <p:nvPr/>
        </p:nvGraphicFramePr>
        <p:xfrm>
          <a:off x="6084888" y="5589588"/>
          <a:ext cx="2016125" cy="1295401"/>
        </p:xfrm>
        <a:graphic>
          <a:graphicData uri="http://schemas.openxmlformats.org/drawingml/2006/table">
            <a:tbl>
              <a:tblPr/>
              <a:tblGrid>
                <a:gridCol w="973137"/>
                <a:gridCol w="1042988"/>
              </a:tblGrid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0,22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5,8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Ч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panose="020B0604020202020204" pitchFamily="34" charset="0"/>
                        </a:rPr>
                        <a:t> И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3294" name="Text Box 46"/>
          <p:cNvSpPr txBox="1">
            <a:spLocks noChangeArrowheads="1"/>
          </p:cNvSpPr>
          <p:nvPr/>
        </p:nvSpPr>
        <p:spPr bwMode="auto">
          <a:xfrm>
            <a:off x="6372225" y="4005263"/>
            <a:ext cx="936625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Verdana" panose="020B0604030504040204" pitchFamily="34" charset="0"/>
              </a:rPr>
              <a:t>6</a:t>
            </a:r>
            <a:endParaRPr lang="ru-RU" sz="28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53295" name="Text Box 47"/>
          <p:cNvSpPr txBox="1">
            <a:spLocks noChangeArrowheads="1"/>
          </p:cNvSpPr>
          <p:nvPr/>
        </p:nvSpPr>
        <p:spPr bwMode="auto">
          <a:xfrm>
            <a:off x="4211638" y="5084763"/>
            <a:ext cx="936625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FF0000"/>
                </a:solidFill>
                <a:latin typeface="Verdana" panose="020B0604030504040204" pitchFamily="34" charset="0"/>
              </a:rPr>
              <a:t>4,9</a:t>
            </a:r>
            <a:endParaRPr lang="ru-RU" sz="28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53296" name="Text Box 48"/>
          <p:cNvSpPr txBox="1">
            <a:spLocks noChangeArrowheads="1"/>
          </p:cNvSpPr>
          <p:nvPr/>
        </p:nvSpPr>
        <p:spPr bwMode="auto">
          <a:xfrm>
            <a:off x="5292725" y="4941888"/>
            <a:ext cx="1008063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chemeClr val="accent2"/>
                </a:solidFill>
                <a:latin typeface="Verdana" panose="020B0604030504040204" pitchFamily="34" charset="0"/>
              </a:rPr>
              <a:t>А</a:t>
            </a:r>
            <a:endParaRPr lang="ru-RU" sz="3600" b="1">
              <a:solidFill>
                <a:schemeClr val="accent2"/>
              </a:solidFill>
              <a:latin typeface="Verdana" panose="020B0604030504040204" pitchFamily="34" charset="0"/>
            </a:endParaRPr>
          </a:p>
        </p:txBody>
      </p:sp>
      <p:pic>
        <p:nvPicPr>
          <p:cNvPr id="53297" name="Picture 49" descr="006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705970">
            <a:off x="7067550" y="2019300"/>
            <a:ext cx="1703388" cy="1522413"/>
          </a:xfrm>
          <a:prstGeom prst="rect">
            <a:avLst/>
          </a:prstGeom>
          <a:noFill/>
        </p:spPr>
      </p:pic>
      <p:graphicFrame>
        <p:nvGraphicFramePr>
          <p:cNvPr id="53298" name="Object 50"/>
          <p:cNvGraphicFramePr>
            <a:graphicFrameLocks noChangeAspect="1"/>
          </p:cNvGraphicFramePr>
          <p:nvPr/>
        </p:nvGraphicFramePr>
        <p:xfrm>
          <a:off x="2411413" y="2852738"/>
          <a:ext cx="144462" cy="144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Microsoft Equation 3.0" r:id="rId8" imgW="2743200" imgH="2743200" progId="Equation.3">
                  <p:embed/>
                </p:oleObj>
              </mc:Choice>
              <mc:Fallback>
                <p:oleObj name="Microsoft Equation 3.0" r:id="rId8" imgW="2743200" imgH="2743200" progId="Equation.3">
                  <p:embed/>
                  <p:pic>
                    <p:nvPicPr>
                      <p:cNvPr id="0" name="Изображение 4100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1413" y="2852738"/>
                        <a:ext cx="144462" cy="144462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3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3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32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3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2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3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32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3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3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3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76" grpId="0"/>
      <p:bldP spid="53277" grpId="0"/>
      <p:bldP spid="53278" grpId="0"/>
      <p:bldP spid="53279" grpId="0"/>
      <p:bldP spid="53280" grpId="0"/>
      <p:bldP spid="53281" grpId="0"/>
      <p:bldP spid="53294" grpId="0"/>
      <p:bldP spid="53295" grpId="0"/>
      <p:bldP spid="532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539750" y="2276475"/>
            <a:ext cx="7848600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</p:txBody>
      </p:sp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395288" y="1412875"/>
            <a:ext cx="7848600" cy="44942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>
              <a:latin typeface="Verdana" panose="020B0604030504040204" pitchFamily="34" charset="0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684213" y="1700213"/>
            <a:ext cx="7704137" cy="6413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>
              <a:latin typeface="Verdana" panose="020B0604030504040204" pitchFamily="34" charset="0"/>
            </a:endParaRPr>
          </a:p>
        </p:txBody>
      </p:sp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23850" y="1700213"/>
            <a:ext cx="7632700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Verdana" panose="020B0604030504040204" pitchFamily="34" charset="0"/>
              </a:rPr>
              <a:t>             </a:t>
            </a:r>
            <a:endParaRPr lang="ru-RU">
              <a:latin typeface="Verdana" panose="020B0604030504040204" pitchFamily="34" charset="0"/>
            </a:endParaRP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323850" y="1268413"/>
            <a:ext cx="8569325" cy="49403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Verdana" panose="020B0604030504040204" pitchFamily="34" charset="0"/>
              </a:rPr>
              <a:t>             </a:t>
            </a:r>
            <a:endParaRPr lang="ru-RU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4000">
                <a:latin typeface="Verdana" panose="020B0604030504040204" pitchFamily="34" charset="0"/>
              </a:rPr>
              <a:t>         </a:t>
            </a:r>
            <a:r>
              <a:rPr lang="ru-RU" sz="3200">
                <a:latin typeface="Verdana" panose="020B0604030504040204" pitchFamily="34" charset="0"/>
              </a:rPr>
              <a:t>0,5=                     2,2=      см </a:t>
            </a:r>
            <a:endParaRPr lang="ru-RU" sz="320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 sz="320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200">
                <a:latin typeface="Verdana" panose="020B0604030504040204" pitchFamily="34" charset="0"/>
              </a:rPr>
              <a:t>        0,2=                        0,25=</a:t>
            </a:r>
            <a:endParaRPr lang="ru-RU" sz="320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200">
                <a:latin typeface="Verdana" panose="020B0604030504040204" pitchFamily="34" charset="0"/>
              </a:rPr>
              <a:t>       </a:t>
            </a:r>
            <a:endParaRPr lang="ru-RU" sz="320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200">
                <a:latin typeface="Verdana" panose="020B0604030504040204" pitchFamily="34" charset="0"/>
              </a:rPr>
              <a:t> 0,1 0,125 40 0,012=   </a:t>
            </a:r>
            <a:endParaRPr lang="ru-RU" sz="3200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 sz="3200">
              <a:latin typeface="Verdana" panose="020B0604030504040204" pitchFamily="34" charset="0"/>
            </a:endParaRP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611188" y="1916113"/>
            <a:ext cx="1081087" cy="6477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0,6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5003800" y="4868863"/>
            <a:ext cx="1368425" cy="647700"/>
          </a:xfrm>
          <a:prstGeom prst="rect">
            <a:avLst/>
          </a:prstGeom>
          <a:solidFill>
            <a:srgbClr val="CC66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0,6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1" name="AutoShape 9"/>
          <p:cNvSpPr>
            <a:spLocks noChangeArrowheads="1"/>
          </p:cNvSpPr>
          <p:nvPr/>
        </p:nvSpPr>
        <p:spPr bwMode="auto">
          <a:xfrm>
            <a:off x="0" y="2924175"/>
            <a:ext cx="1619250" cy="1150938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75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2" name="AutoShape 10"/>
          <p:cNvSpPr>
            <a:spLocks noChangeArrowheads="1"/>
          </p:cNvSpPr>
          <p:nvPr/>
        </p:nvSpPr>
        <p:spPr bwMode="auto">
          <a:xfrm>
            <a:off x="7235825" y="2924175"/>
            <a:ext cx="1619250" cy="1152525"/>
          </a:xfrm>
          <a:prstGeom prst="triangle">
            <a:avLst>
              <a:gd name="adj" fmla="val 50000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0,75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3" name="AutoShape 11"/>
          <p:cNvSpPr>
            <a:spLocks noChangeArrowheads="1"/>
          </p:cNvSpPr>
          <p:nvPr/>
        </p:nvSpPr>
        <p:spPr bwMode="auto">
          <a:xfrm>
            <a:off x="2700338" y="3284538"/>
            <a:ext cx="1223962" cy="792162"/>
          </a:xfrm>
          <a:prstGeom prst="hexagon">
            <a:avLst>
              <a:gd name="adj" fmla="val 38627"/>
              <a:gd name="vf" fmla="val 11547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15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4" name="AutoShape 12"/>
          <p:cNvSpPr>
            <a:spLocks noChangeArrowheads="1"/>
          </p:cNvSpPr>
          <p:nvPr/>
        </p:nvSpPr>
        <p:spPr bwMode="auto">
          <a:xfrm>
            <a:off x="4716463" y="1844675"/>
            <a:ext cx="1223962" cy="792163"/>
          </a:xfrm>
          <a:prstGeom prst="hexagon">
            <a:avLst>
              <a:gd name="adj" fmla="val 38627"/>
              <a:gd name="vf" fmla="val 115470"/>
            </a:avLst>
          </a:prstGeom>
          <a:solidFill>
            <a:srgbClr val="66CCFF"/>
          </a:soli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15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5" name="Oval 13"/>
          <p:cNvSpPr>
            <a:spLocks noChangeArrowheads="1"/>
          </p:cNvSpPr>
          <p:nvPr/>
        </p:nvSpPr>
        <p:spPr bwMode="auto">
          <a:xfrm>
            <a:off x="3059113" y="1916113"/>
            <a:ext cx="1081087" cy="6477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0,3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6" name="Oval 14"/>
          <p:cNvSpPr>
            <a:spLocks noChangeArrowheads="1"/>
          </p:cNvSpPr>
          <p:nvPr/>
        </p:nvSpPr>
        <p:spPr bwMode="auto">
          <a:xfrm>
            <a:off x="4787900" y="3429000"/>
            <a:ext cx="1081088" cy="6477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 0,3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87" name="Rectangle 15"/>
          <p:cNvSpPr>
            <a:spLocks noChangeArrowheads="1"/>
          </p:cNvSpPr>
          <p:nvPr/>
        </p:nvSpPr>
        <p:spPr bwMode="auto">
          <a:xfrm>
            <a:off x="1692275" y="2060575"/>
            <a:ext cx="322263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88" name="Rectangle 16"/>
          <p:cNvSpPr>
            <a:spLocks noChangeArrowheads="1"/>
          </p:cNvSpPr>
          <p:nvPr/>
        </p:nvSpPr>
        <p:spPr bwMode="auto">
          <a:xfrm>
            <a:off x="3132138" y="5013325"/>
            <a:ext cx="322262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89" name="Rectangle 17"/>
          <p:cNvSpPr>
            <a:spLocks noChangeArrowheads="1"/>
          </p:cNvSpPr>
          <p:nvPr/>
        </p:nvSpPr>
        <p:spPr bwMode="auto">
          <a:xfrm>
            <a:off x="2484438" y="5013325"/>
            <a:ext cx="322262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90" name="Rectangle 18"/>
          <p:cNvSpPr>
            <a:spLocks noChangeArrowheads="1"/>
          </p:cNvSpPr>
          <p:nvPr/>
        </p:nvSpPr>
        <p:spPr bwMode="auto">
          <a:xfrm>
            <a:off x="1116013" y="4941888"/>
            <a:ext cx="322262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91" name="Rectangle 19"/>
          <p:cNvSpPr>
            <a:spLocks noChangeArrowheads="1"/>
          </p:cNvSpPr>
          <p:nvPr/>
        </p:nvSpPr>
        <p:spPr bwMode="auto">
          <a:xfrm>
            <a:off x="5795963" y="3573463"/>
            <a:ext cx="322262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5867400" y="2060575"/>
            <a:ext cx="322263" cy="3667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1331913" y="3500438"/>
            <a:ext cx="322262" cy="3667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14300" algn="l"/>
              </a:tabLst>
            </a:pPr>
            <a:r>
              <a:rPr lang="ru-RU">
                <a:solidFill>
                  <a:schemeClr val="tx2"/>
                </a:solidFill>
                <a:latin typeface="Verdana" panose="020B0604030504040204" pitchFamily="34" charset="0"/>
              </a:rPr>
              <a:t>●</a:t>
            </a:r>
            <a:endParaRPr lang="ru-RU">
              <a:solidFill>
                <a:schemeClr val="tx2"/>
              </a:solidFill>
              <a:latin typeface="Verdana" panose="020B0604030504040204" pitchFamily="34" charset="0"/>
            </a:endParaRPr>
          </a:p>
        </p:txBody>
      </p:sp>
      <p:sp>
        <p:nvSpPr>
          <p:cNvPr id="54294" name="AutoShape 22"/>
          <p:cNvSpPr>
            <a:spLocks noChangeArrowheads="1"/>
          </p:cNvSpPr>
          <p:nvPr/>
        </p:nvSpPr>
        <p:spPr bwMode="auto">
          <a:xfrm>
            <a:off x="6948488" y="1773238"/>
            <a:ext cx="1008062" cy="1008062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r>
              <a:rPr lang="ru-RU" sz="3200" b="1">
                <a:latin typeface="Verdana" panose="020B0604030504040204" pitchFamily="34" charset="0"/>
              </a:rPr>
              <a:t>33 </a:t>
            </a:r>
            <a:endParaRPr lang="ru-RU" sz="3200" b="1">
              <a:latin typeface="Verdana" panose="020B0604030504040204" pitchFamily="34" charset="0"/>
            </a:endParaRPr>
          </a:p>
        </p:txBody>
      </p:sp>
      <p:sp>
        <p:nvSpPr>
          <p:cNvPr id="54295" name="Text Box 23"/>
          <p:cNvSpPr txBox="1">
            <a:spLocks noChangeArrowheads="1"/>
          </p:cNvSpPr>
          <p:nvPr/>
        </p:nvSpPr>
        <p:spPr bwMode="auto">
          <a:xfrm>
            <a:off x="376238" y="127000"/>
            <a:ext cx="7867650" cy="11874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>
            <a:spAutoFit/>
          </a:bodyPr>
          <a:lstStyle/>
          <a:p>
            <a:r>
              <a:rPr lang="ru-RU" sz="2400" b="1">
                <a:latin typeface="Verdana" panose="020B0604030504040204" pitchFamily="34" charset="0"/>
              </a:rPr>
              <a:t>Ответ в             позволит вам узнать размах</a:t>
            </a:r>
            <a:endParaRPr lang="ru-RU" sz="2400" b="1">
              <a:latin typeface="Verdana" panose="020B0604030504040204" pitchFamily="34" charset="0"/>
            </a:endParaRPr>
          </a:p>
          <a:p>
            <a:endParaRPr lang="ru-RU" sz="2400" b="1">
              <a:latin typeface="Verdana" panose="020B0604030504040204" pitchFamily="34" charset="0"/>
            </a:endParaRPr>
          </a:p>
          <a:p>
            <a:r>
              <a:rPr lang="ru-RU" sz="2400" b="1">
                <a:latin typeface="Verdana" panose="020B0604030504040204" pitchFamily="34" charset="0"/>
              </a:rPr>
              <a:t>её крыльев.</a:t>
            </a:r>
            <a:endParaRPr lang="ru-RU" sz="2400" b="1">
              <a:latin typeface="Verdana" panose="020B0604030504040204" pitchFamily="34" charset="0"/>
            </a:endParaRPr>
          </a:p>
        </p:txBody>
      </p:sp>
      <p:sp>
        <p:nvSpPr>
          <p:cNvPr id="54296" name="AutoShape 24"/>
          <p:cNvSpPr>
            <a:spLocks noChangeArrowheads="1"/>
          </p:cNvSpPr>
          <p:nvPr/>
        </p:nvSpPr>
        <p:spPr bwMode="auto">
          <a:xfrm>
            <a:off x="1908175" y="0"/>
            <a:ext cx="1008063" cy="1008063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  <a:effectLst/>
        </p:spPr>
        <p:txBody>
          <a:bodyPr wrap="none" anchor="ctr"/>
          <a:lstStyle/>
          <a:p>
            <a:pPr algn="ctr"/>
            <a:endParaRPr lang="ru-RU" sz="3200" b="1"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42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4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2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2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4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4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4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4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4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0" y="-315913"/>
            <a:ext cx="4391025" cy="329247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000" b="1"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2000" b="1">
                <a:solidFill>
                  <a:schemeClr val="bg1"/>
                </a:solidFill>
                <a:latin typeface="Verdana" panose="020B0604030504040204" pitchFamily="34" charset="0"/>
              </a:rPr>
              <a:t>До земляничной поляны Незнайка плыл 0,5 часа на пароходике по течению реки. Скорость пароходика 31,4 км</a:t>
            </a:r>
            <a:r>
              <a:rPr lang="en-US" sz="2000" b="1">
                <a:solidFill>
                  <a:schemeClr val="bg1"/>
                </a:solidFill>
                <a:latin typeface="Verdana" panose="020B0604030504040204" pitchFamily="34" charset="0"/>
              </a:rPr>
              <a:t>/</a:t>
            </a:r>
            <a:r>
              <a:rPr lang="ru-RU" sz="2000" b="1">
                <a:solidFill>
                  <a:schemeClr val="bg1"/>
                </a:solidFill>
                <a:latin typeface="Verdana" panose="020B0604030504040204" pitchFamily="34" charset="0"/>
              </a:rPr>
              <a:t>ч , скорость течения реки 2,3 км</a:t>
            </a:r>
            <a:r>
              <a:rPr lang="en-US" sz="2000" b="1">
                <a:solidFill>
                  <a:schemeClr val="bg1"/>
                </a:solidFill>
                <a:latin typeface="Verdana" panose="020B0604030504040204" pitchFamily="34" charset="0"/>
              </a:rPr>
              <a:t>/</a:t>
            </a:r>
            <a:r>
              <a:rPr lang="ru-RU" sz="2000" b="1">
                <a:solidFill>
                  <a:schemeClr val="bg1"/>
                </a:solidFill>
                <a:latin typeface="Verdana" panose="020B0604030504040204" pitchFamily="34" charset="0"/>
              </a:rPr>
              <a:t>ч. На каком расстоянии от дома Незнайки находится поляна</a:t>
            </a:r>
            <a:r>
              <a:rPr lang="en-US" sz="2000" b="1">
                <a:solidFill>
                  <a:schemeClr val="bg1"/>
                </a:solidFill>
                <a:latin typeface="Verdana" panose="020B0604030504040204" pitchFamily="34" charset="0"/>
              </a:rPr>
              <a:t>?</a:t>
            </a:r>
            <a:endParaRPr lang="ru-RU" sz="2000" b="1">
              <a:solidFill>
                <a:schemeClr val="bg1"/>
              </a:solidFill>
              <a:latin typeface="Verdana" panose="020B0604030504040204" pitchFamily="34" charset="0"/>
            </a:endParaRPr>
          </a:p>
        </p:txBody>
      </p:sp>
      <p:sp>
        <p:nvSpPr>
          <p:cNvPr id="55299" name="AutoShape 3"/>
          <p:cNvSpPr>
            <a:spLocks noChangeArrowheads="1"/>
          </p:cNvSpPr>
          <p:nvPr/>
        </p:nvSpPr>
        <p:spPr bwMode="auto">
          <a:xfrm rot="-2691595">
            <a:off x="250825" y="1700213"/>
            <a:ext cx="8015288" cy="4679950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FFFF"/>
          </a:solidFill>
          <a:ln w="9525">
            <a:solidFill>
              <a:srgbClr val="66FFCC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 rot="11490385">
            <a:off x="4786313" y="-12700"/>
            <a:ext cx="3125787" cy="1846263"/>
          </a:xfrm>
          <a:prstGeom prst="rtTriangle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7812088" y="549275"/>
            <a:ext cx="1331912" cy="2520950"/>
          </a:xfrm>
          <a:prstGeom prst="rect">
            <a:avLst/>
          </a:prstGeom>
          <a:solidFill>
            <a:srgbClr val="FFCC00"/>
          </a:solidFill>
          <a:ln w="9525">
            <a:solidFill>
              <a:srgbClr val="FFCC00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5302" name="Picture 6" descr="MCj012323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37538" y="476250"/>
            <a:ext cx="906462" cy="1068388"/>
          </a:xfrm>
          <a:prstGeom prst="rect">
            <a:avLst/>
          </a:prstGeom>
          <a:noFill/>
        </p:spPr>
      </p:pic>
      <p:pic>
        <p:nvPicPr>
          <p:cNvPr id="55303" name="Picture 7" descr="MCj012323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0"/>
            <a:ext cx="661987" cy="781050"/>
          </a:xfrm>
          <a:prstGeom prst="rect">
            <a:avLst/>
          </a:prstGeom>
          <a:noFill/>
        </p:spPr>
      </p:pic>
      <p:pic>
        <p:nvPicPr>
          <p:cNvPr id="55304" name="Picture 8" descr="MCj012323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0"/>
            <a:ext cx="661987" cy="781050"/>
          </a:xfrm>
          <a:prstGeom prst="rect">
            <a:avLst/>
          </a:prstGeom>
          <a:noFill/>
        </p:spPr>
      </p:pic>
      <p:pic>
        <p:nvPicPr>
          <p:cNvPr id="55305" name="Picture 9" descr="MCj012323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692150"/>
            <a:ext cx="661988" cy="781050"/>
          </a:xfrm>
          <a:prstGeom prst="rect">
            <a:avLst/>
          </a:prstGeom>
          <a:noFill/>
        </p:spPr>
      </p:pic>
      <p:pic>
        <p:nvPicPr>
          <p:cNvPr id="55306" name="Picture 10" descr="MCj012323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01013" y="1628775"/>
            <a:ext cx="846137" cy="998538"/>
          </a:xfrm>
          <a:prstGeom prst="rect">
            <a:avLst/>
          </a:prstGeom>
          <a:noFill/>
        </p:spPr>
      </p:pic>
      <p:sp>
        <p:nvSpPr>
          <p:cNvPr id="55307" name="AutoShape 11"/>
          <p:cNvSpPr>
            <a:spLocks noChangeArrowheads="1"/>
          </p:cNvSpPr>
          <p:nvPr/>
        </p:nvSpPr>
        <p:spPr bwMode="auto">
          <a:xfrm>
            <a:off x="7019925" y="1844675"/>
            <a:ext cx="720725" cy="647700"/>
          </a:xfrm>
          <a:prstGeom prst="rtTriangle">
            <a:avLst/>
          </a:prstGeom>
          <a:solidFill>
            <a:srgbClr val="00FFFF"/>
          </a:solidFill>
          <a:ln w="9525">
            <a:solidFill>
              <a:srgbClr val="00FFFF"/>
            </a:solidFill>
            <a:miter lim="800000"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5308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313500">
            <a:off x="0" y="4941888"/>
            <a:ext cx="2436813" cy="1638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32948E-6 C 0.00121 -0.00254 0.00295 -0.00509 0.00451 -0.0074 C 0.00555 -0.00971 0.00607 -0.01226 0.00729 -0.01434 C 0.01302 -0.02335 0.02274 -0.02497 0.02916 -0.0326 C 0.03072 -0.03399 0.03125 -0.03607 0.03246 -0.03746 C 0.0375 -0.04278 0.04531 -0.04532 0.05104 -0.04994 C 0.06128 -0.0578 0.06996 -0.06543 0.0809 -0.07122 C 0.0934 -0.07815 0.0776 -0.07075 0.0901 -0.07977 C 0.09513 -0.08347 0.1059 -0.08971 0.11197 -0.09202 C 0.12135 -0.10312 0.11632 -0.10035 0.12604 -0.10312 C 0.13819 -0.11237 0.15 -0.12347 0.16354 -0.12948 C 0.17257 -0.1378 0.18107 -0.14497 0.19166 -0.15052 C 0.19583 -0.15792 0.2 -0.15723 0.20572 -0.16324 C 0.22691 -0.18359 0.25034 -0.20208 0.27743 -0.21064 C 0.29583 -0.23168 0.31701 -0.24833 0.33836 -0.26567 C 0.34757 -0.27306 0.35781 -0.27861 0.36632 -0.28717 C 0.37604 -0.29619 0.39375 -0.31399 0.40538 -0.32069 C 0.40937 -0.32278 0.41388 -0.32486 0.41788 -0.32763 C 0.42934 -0.33596 0.43906 -0.34937 0.44895 -0.35954 C 0.46041 -0.3711 0.47135 -0.37757 0.48159 -0.39145 C 0.50121 -0.41711 0.53507 -0.44509 0.54895 -0.47468 C 0.55138 -0.47954 0.55277 -0.48555 0.55538 -0.49064 C 0.55746 -0.49503 0.56059 -0.4985 0.56302 -0.50289 C 0.56475 -0.50636 0.56597 -0.51006 0.56788 -0.5133 C 0.56961 -0.517 0.57395 -0.52393 0.57395 -0.52393 C 0.57447 -0.52624 0.57552 -0.53087 0.57552 -0.53087 " pathEditMode="relative" rAng="0" ptsTypes="fffffffffffffffffffffffffA">
                                      <p:cBhvr>
                                        <p:cTn id="13" dur="5000" fill="hold"/>
                                        <p:tgtEl>
                                          <p:spTgt spid="55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-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250825" y="188913"/>
            <a:ext cx="8893175" cy="66246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400" b="1" dirty="0"/>
              <a:t>t</a:t>
            </a:r>
            <a:r>
              <a:rPr lang="ru-RU" sz="2400" b="1" dirty="0"/>
              <a:t> </a:t>
            </a:r>
            <a:r>
              <a:rPr lang="en-US" sz="2400" b="1" dirty="0"/>
              <a:t>=</a:t>
            </a:r>
            <a:r>
              <a:rPr lang="ru-RU" sz="2400" b="1" dirty="0"/>
              <a:t>0,5 ч</a:t>
            </a:r>
            <a:endParaRPr lang="ru-RU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3200" dirty="0" smtClean="0"/>
              <a:t> </a:t>
            </a:r>
            <a:r>
              <a:rPr lang="ru-RU" sz="1600" dirty="0"/>
              <a:t>течения </a:t>
            </a:r>
            <a:r>
              <a:rPr lang="ru-RU" sz="2400" dirty="0"/>
              <a:t>= 2,3км/ч</a:t>
            </a:r>
            <a:endParaRPr lang="ru-RU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200" dirty="0" smtClean="0"/>
              <a:t> </a:t>
            </a:r>
            <a:r>
              <a:rPr lang="ru-RU" sz="1600" dirty="0"/>
              <a:t>катера</a:t>
            </a:r>
            <a:r>
              <a:rPr lang="ru-RU" sz="1400" dirty="0"/>
              <a:t> </a:t>
            </a:r>
            <a:r>
              <a:rPr lang="ru-RU" sz="2400" dirty="0"/>
              <a:t>= 31,4 км/ч</a:t>
            </a:r>
            <a:endParaRPr lang="ru-RU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>
                <a:solidFill>
                  <a:srgbClr val="FF0000"/>
                </a:solidFill>
              </a:rPr>
              <a:t>S</a:t>
            </a:r>
            <a:r>
              <a:rPr lang="en-US" sz="3200" b="1" dirty="0"/>
              <a:t>-</a:t>
            </a:r>
            <a:r>
              <a:rPr lang="en-US" sz="3600" b="1" dirty="0"/>
              <a:t>?</a:t>
            </a:r>
            <a:r>
              <a:rPr lang="ru-RU" sz="2400" b="1" dirty="0"/>
              <a:t>км</a:t>
            </a:r>
            <a:endParaRPr lang="ru-RU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/>
              <a:t>Решение.</a:t>
            </a:r>
            <a:endParaRPr lang="ru-RU" sz="2400" b="1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dirty="0" smtClean="0"/>
              <a:t> </a:t>
            </a:r>
            <a:r>
              <a:rPr lang="ru-RU" sz="1600" dirty="0"/>
              <a:t>по течению</a:t>
            </a:r>
            <a:r>
              <a:rPr lang="ru-RU" sz="2800" dirty="0"/>
              <a:t> </a:t>
            </a:r>
            <a:r>
              <a:rPr lang="en-US" sz="2800" dirty="0"/>
              <a:t>=</a:t>
            </a:r>
            <a:r>
              <a:rPr lang="ru-RU" sz="2800" dirty="0"/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3200" dirty="0" smtClean="0"/>
              <a:t> </a:t>
            </a:r>
            <a:r>
              <a:rPr lang="ru-RU" sz="1600" dirty="0"/>
              <a:t>катера</a:t>
            </a:r>
            <a:r>
              <a:rPr lang="ru-RU" sz="1400" dirty="0"/>
              <a:t> </a:t>
            </a:r>
            <a:r>
              <a:rPr lang="ru-RU" sz="2800" dirty="0"/>
              <a:t>+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u-RU" sz="2800" dirty="0" smtClean="0"/>
              <a:t> </a:t>
            </a:r>
            <a:r>
              <a:rPr lang="ru-RU" sz="1600" dirty="0"/>
              <a:t>течения</a:t>
            </a:r>
            <a:endParaRPr lang="en-US" sz="28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dirty="0" smtClean="0"/>
              <a:t> </a:t>
            </a:r>
            <a:r>
              <a:rPr lang="ru-RU" sz="1600" dirty="0"/>
              <a:t>по течению</a:t>
            </a:r>
            <a:r>
              <a:rPr lang="en-US" sz="1600" dirty="0"/>
              <a:t> </a:t>
            </a:r>
            <a:r>
              <a:rPr lang="en-US" sz="2400" dirty="0"/>
              <a:t>=</a:t>
            </a:r>
            <a:r>
              <a:rPr lang="ru-RU" sz="2400" dirty="0"/>
              <a:t>31,4+2,3=33,7(км/ч)</a:t>
            </a:r>
            <a:endParaRPr lang="en-US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b="1" dirty="0"/>
              <a:t>S</a:t>
            </a:r>
            <a:r>
              <a:rPr lang="ru-RU" sz="2800" b="1" dirty="0" smtClean="0"/>
              <a:t>=</a:t>
            </a:r>
            <a:r>
              <a:rPr lang="en-U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Vt</a:t>
            </a:r>
            <a:endParaRPr lang="ru-RU" sz="28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sz="3200" dirty="0"/>
              <a:t>S</a:t>
            </a:r>
            <a:r>
              <a:rPr lang="ru-RU" sz="2400" dirty="0"/>
              <a:t>= 33,7  0,5 =</a:t>
            </a:r>
            <a:r>
              <a:rPr lang="ru-RU" sz="2400" b="1" dirty="0">
                <a:solidFill>
                  <a:srgbClr val="FF0000"/>
                </a:solidFill>
              </a:rPr>
              <a:t>16,85</a:t>
            </a:r>
            <a:r>
              <a:rPr lang="ru-RU" sz="2400" dirty="0"/>
              <a:t>(км)</a:t>
            </a:r>
            <a:endParaRPr lang="ru-RU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CC0000"/>
                </a:solidFill>
              </a:rPr>
              <a:t>Ответ</a:t>
            </a:r>
            <a:r>
              <a:rPr lang="ru-RU" sz="2400" dirty="0"/>
              <a:t>: клубничная поляна находится от дома Незнайки на           расстоянии </a:t>
            </a:r>
            <a:r>
              <a:rPr lang="ru-RU" sz="2400" b="1" dirty="0"/>
              <a:t>16,85 </a:t>
            </a:r>
            <a:r>
              <a:rPr lang="ru-RU" sz="2400" dirty="0"/>
              <a:t>км.   </a:t>
            </a:r>
            <a:endParaRPr lang="ru-RU" sz="2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ru-RU" sz="1400" dirty="0"/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ru-RU" sz="1400" dirty="0"/>
          </a:p>
        </p:txBody>
      </p:sp>
      <p:graphicFrame>
        <p:nvGraphicFramePr>
          <p:cNvPr id="56323" name="Object 3"/>
          <p:cNvGraphicFramePr>
            <a:graphicFrameLocks noChangeAspect="1"/>
          </p:cNvGraphicFramePr>
          <p:nvPr/>
        </p:nvGraphicFramePr>
        <p:xfrm>
          <a:off x="1476375" y="5157788"/>
          <a:ext cx="142875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1" name="Формула" r:id="rId1" imgW="2743200" imgH="2743200" progId="Equation.3">
                  <p:embed/>
                </p:oleObj>
              </mc:Choice>
              <mc:Fallback>
                <p:oleObj name="Формула" r:id="rId1" imgW="2743200" imgH="2743200" progId="Equation.3">
                  <p:embed/>
                  <p:pic>
                    <p:nvPicPr>
                      <p:cNvPr id="0" name="Изображение 5120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476375" y="5157788"/>
                        <a:ext cx="142875" cy="1428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7713" y="3414713"/>
            <a:ext cx="28575" cy="28575"/>
          </a:xfrm>
          <a:prstGeom prst="rect">
            <a:avLst/>
          </a:prstGeom>
          <a:noFill/>
        </p:spPr>
      </p:pic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572000" cy="314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63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63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63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3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63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63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63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63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3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63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825" y="260350"/>
            <a:ext cx="8893175" cy="6264275"/>
          </a:xfrm>
        </p:spPr>
        <p:txBody>
          <a:bodyPr/>
          <a:lstStyle/>
          <a:p>
            <a:pPr marL="838200" indent="-838200" algn="l"/>
            <a:r>
              <a:rPr lang="ru-RU" sz="2000" b="1">
                <a:solidFill>
                  <a:srgbClr val="000099"/>
                </a:solidFill>
              </a:rPr>
              <a:t>            </a:t>
            </a:r>
            <a:r>
              <a:rPr lang="ru-RU" sz="2000" b="1" u="sng">
                <a:solidFill>
                  <a:srgbClr val="000099"/>
                </a:solidFill>
              </a:rPr>
              <a:t>1) 2,7</a:t>
            </a:r>
            <a:r>
              <a:rPr lang="en-US" sz="2000" b="1" u="sng">
                <a:solidFill>
                  <a:srgbClr val="000099"/>
                </a:solidFill>
              </a:rPr>
              <a:t>*</a:t>
            </a:r>
            <a:r>
              <a:rPr lang="ru-RU" sz="2000" b="1" u="sng">
                <a:solidFill>
                  <a:srgbClr val="000099"/>
                </a:solidFill>
              </a:rPr>
              <a:t>0,3</a:t>
            </a:r>
            <a:br>
              <a:rPr lang="ru-RU" sz="2000" b="1">
                <a:solidFill>
                  <a:srgbClr val="000099"/>
                </a:solidFill>
              </a:rPr>
            </a:br>
            <a:r>
              <a:rPr lang="ru-RU" sz="1600" b="1">
                <a:solidFill>
                  <a:srgbClr val="990000"/>
                </a:solidFill>
              </a:rPr>
              <a:t>А                             В                                  Г                                              Д</a:t>
            </a:r>
            <a:br>
              <a:rPr lang="ru-RU" sz="1600" b="1">
                <a:solidFill>
                  <a:srgbClr val="990000"/>
                </a:solidFill>
              </a:rPr>
            </a:br>
            <a:r>
              <a:rPr lang="en-US" sz="1600" b="1"/>
              <a:t>81</a:t>
            </a:r>
            <a:r>
              <a:rPr lang="ru-RU" sz="1600" b="1"/>
              <a:t>                          8,1                               0,81                                           0,081</a:t>
            </a:r>
            <a:br>
              <a:rPr lang="ru-RU" sz="1600" b="1"/>
            </a:br>
            <a:br>
              <a:rPr lang="ru-RU" sz="1600" b="1"/>
            </a:br>
            <a:r>
              <a:rPr lang="ru-RU" sz="1600" b="1" u="sng">
                <a:solidFill>
                  <a:srgbClr val="000099"/>
                </a:solidFill>
              </a:rPr>
              <a:t>2) </a:t>
            </a:r>
            <a:r>
              <a:rPr lang="ru-RU" sz="2000" b="1" u="sng">
                <a:solidFill>
                  <a:srgbClr val="000099"/>
                </a:solidFill>
              </a:rPr>
              <a:t>1,83</a:t>
            </a:r>
            <a:r>
              <a:rPr lang="en-US" sz="2000" b="1" u="sng">
                <a:solidFill>
                  <a:srgbClr val="000099"/>
                </a:solidFill>
              </a:rPr>
              <a:t>*</a:t>
            </a:r>
            <a:r>
              <a:rPr lang="ru-RU" sz="2000" b="1" u="sng">
                <a:solidFill>
                  <a:srgbClr val="000099"/>
                </a:solidFill>
              </a:rPr>
              <a:t>2,3</a:t>
            </a:r>
            <a:br>
              <a:rPr lang="ru-RU" sz="2000" u="sng">
                <a:solidFill>
                  <a:srgbClr val="000099"/>
                </a:solidFill>
              </a:rPr>
            </a:br>
            <a:r>
              <a:rPr lang="ru-RU" sz="1600" b="1">
                <a:solidFill>
                  <a:srgbClr val="990000"/>
                </a:solidFill>
              </a:rPr>
              <a:t>Л                            Е                                   О                                               И</a:t>
            </a:r>
            <a:br>
              <a:rPr lang="ru-RU" sz="1600" b="1">
                <a:solidFill>
                  <a:srgbClr val="990000"/>
                </a:solidFill>
              </a:rPr>
            </a:br>
            <a:r>
              <a:rPr lang="ru-RU" sz="1800" b="1"/>
              <a:t>42,09                   4,209                     4209                             </a:t>
            </a:r>
            <a:r>
              <a:rPr lang="en-US" sz="1800" b="1"/>
              <a:t>     </a:t>
            </a:r>
            <a:r>
              <a:rPr lang="ru-RU" sz="1800" b="1"/>
              <a:t> 4,2091</a:t>
            </a:r>
            <a:br>
              <a:rPr lang="ru-RU" sz="1800" b="1"/>
            </a:br>
            <a:br>
              <a:rPr lang="ru-RU" sz="1800" b="1"/>
            </a:br>
            <a:r>
              <a:rPr lang="ru-RU" sz="1600" b="1" u="sng">
                <a:solidFill>
                  <a:srgbClr val="000099"/>
                </a:solidFill>
              </a:rPr>
              <a:t>3) 14,25</a:t>
            </a:r>
            <a:r>
              <a:rPr lang="en-US" sz="1600" b="1" u="sng">
                <a:solidFill>
                  <a:srgbClr val="000099"/>
                </a:solidFill>
              </a:rPr>
              <a:t>*</a:t>
            </a:r>
            <a:r>
              <a:rPr lang="ru-RU" sz="1600" b="1" u="sng">
                <a:solidFill>
                  <a:srgbClr val="000099"/>
                </a:solidFill>
              </a:rPr>
              <a:t>6,04</a:t>
            </a:r>
            <a:br>
              <a:rPr lang="en-US" sz="1600" b="1">
                <a:solidFill>
                  <a:srgbClr val="000099"/>
                </a:solidFill>
              </a:rPr>
            </a:br>
            <a:r>
              <a:rPr lang="ru-RU" sz="1600" b="1">
                <a:solidFill>
                  <a:srgbClr val="990000"/>
                </a:solidFill>
              </a:rPr>
              <a:t>М                          Я</a:t>
            </a:r>
            <a:r>
              <a:rPr lang="ru-RU" b="1">
                <a:solidFill>
                  <a:srgbClr val="990000"/>
                </a:solidFill>
              </a:rPr>
              <a:t>             </a:t>
            </a:r>
            <a:r>
              <a:rPr lang="ru-RU" sz="1800" b="1">
                <a:solidFill>
                  <a:srgbClr val="990000"/>
                </a:solidFill>
              </a:rPr>
              <a:t>О                                           </a:t>
            </a:r>
            <a:r>
              <a:rPr lang="ru-RU" b="1">
                <a:solidFill>
                  <a:srgbClr val="990000"/>
                </a:solidFill>
              </a:rPr>
              <a:t> </a:t>
            </a:r>
            <a:r>
              <a:rPr lang="ru-RU" sz="1800" b="1">
                <a:solidFill>
                  <a:srgbClr val="990000"/>
                </a:solidFill>
              </a:rPr>
              <a:t>П</a:t>
            </a:r>
            <a:r>
              <a:rPr lang="ru-RU" sz="1800"/>
              <a:t>                                                </a:t>
            </a:r>
            <a:br>
              <a:rPr lang="ru-RU" sz="1800" b="1"/>
            </a:br>
            <a:r>
              <a:rPr lang="ru-RU" sz="1800" b="1"/>
              <a:t>86,07                 9,1200                   86,0710                                     8607,00</a:t>
            </a:r>
            <a:br>
              <a:rPr lang="ru-RU" sz="1800" b="1"/>
            </a:br>
            <a:br>
              <a:rPr lang="ru-RU" sz="1800" b="1"/>
            </a:br>
            <a:r>
              <a:rPr lang="ru-RU" sz="1600" b="1" u="sng">
                <a:solidFill>
                  <a:srgbClr val="000099"/>
                </a:solidFill>
              </a:rPr>
              <a:t>4)  1,2 </a:t>
            </a:r>
            <a:r>
              <a:rPr lang="en-US" sz="1600" b="1" u="sng">
                <a:solidFill>
                  <a:srgbClr val="000099"/>
                </a:solidFill>
              </a:rPr>
              <a:t>*</a:t>
            </a:r>
            <a:r>
              <a:rPr lang="ru-RU" sz="1600" b="1" u="sng">
                <a:solidFill>
                  <a:srgbClr val="000099"/>
                </a:solidFill>
              </a:rPr>
              <a:t>520</a:t>
            </a:r>
            <a:br>
              <a:rPr lang="ru-RU" sz="1600" b="1">
                <a:solidFill>
                  <a:srgbClr val="000099"/>
                </a:solidFill>
              </a:rPr>
            </a:br>
            <a:r>
              <a:rPr lang="ru-RU" sz="1600" b="1">
                <a:solidFill>
                  <a:srgbClr val="990000"/>
                </a:solidFill>
              </a:rPr>
              <a:t>Д                           Ф                                   Ц                                               М</a:t>
            </a:r>
            <a:br>
              <a:rPr lang="ru-RU" sz="1600" b="1">
                <a:solidFill>
                  <a:srgbClr val="990000"/>
                </a:solidFill>
              </a:rPr>
            </a:br>
            <a:r>
              <a:rPr lang="ru-RU" sz="1600" b="1"/>
              <a:t>621,40                         62,4                              6240                                           624</a:t>
            </a:r>
            <a:br>
              <a:rPr lang="ru-RU" sz="1600" b="1"/>
            </a:br>
            <a:br>
              <a:rPr lang="ru-RU" sz="1600" b="1" u="sng"/>
            </a:br>
            <a:r>
              <a:rPr lang="ru-RU" sz="1600" b="1" u="sng">
                <a:solidFill>
                  <a:srgbClr val="000099"/>
                </a:solidFill>
              </a:rPr>
              <a:t>5) О,О155.</a:t>
            </a:r>
            <a:r>
              <a:rPr lang="en-US" sz="1600" b="1" u="sng">
                <a:solidFill>
                  <a:srgbClr val="000099"/>
                </a:solidFill>
              </a:rPr>
              <a:t>*</a:t>
            </a:r>
            <a:r>
              <a:rPr lang="ru-RU" sz="1600" b="1" u="sng">
                <a:solidFill>
                  <a:srgbClr val="000099"/>
                </a:solidFill>
              </a:rPr>
              <a:t> 1200</a:t>
            </a:r>
            <a:br>
              <a:rPr lang="ru-RU" sz="1600"/>
            </a:br>
            <a:r>
              <a:rPr lang="ru-RU" sz="1600" b="1">
                <a:solidFill>
                  <a:srgbClr val="990000"/>
                </a:solidFill>
              </a:rPr>
              <a:t>Ж                          А                                     З                                                В</a:t>
            </a:r>
            <a:br>
              <a:rPr lang="ru-RU" sz="1600" b="1">
                <a:solidFill>
                  <a:srgbClr val="990000"/>
                </a:solidFill>
              </a:rPr>
            </a:br>
            <a:r>
              <a:rPr lang="ru-RU" sz="1600" b="1"/>
              <a:t>186000                  18,6                                1860                                          186</a:t>
            </a:r>
            <a:endParaRPr lang="ru-RU" sz="1600" b="1"/>
          </a:p>
        </p:txBody>
      </p:sp>
      <p:sp>
        <p:nvSpPr>
          <p:cNvPr id="29699" name="WordArt 3"/>
          <p:cNvSpPr>
            <a:spLocks noChangeArrowheads="1" noChangeShapeType="1" noTextEdit="1"/>
          </p:cNvSpPr>
          <p:nvPr/>
        </p:nvSpPr>
        <p:spPr bwMode="auto">
          <a:xfrm>
            <a:off x="4211638" y="188913"/>
            <a:ext cx="1150937" cy="35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Тест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4500563" y="6237288"/>
            <a:ext cx="2182812" cy="3794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Гемма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сканирование002"/>
          <p:cNvPicPr>
            <a:picLocks noChangeAspect="1" noChangeArrowheads="1"/>
          </p:cNvPicPr>
          <p:nvPr/>
        </p:nvPicPr>
        <p:blipFill>
          <a:blip r:embed="rId2"/>
          <a:srcRect l="6714" t="1561" r="10927" b="7933"/>
          <a:stretch>
            <a:fillRect/>
          </a:stretch>
        </p:blipFill>
        <p:spPr bwMode="auto">
          <a:xfrm>
            <a:off x="2124075" y="0"/>
            <a:ext cx="49688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395288" y="0"/>
            <a:ext cx="936625" cy="732313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Д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О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М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А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Ш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Н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Е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Е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 sz="40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7596188" y="0"/>
            <a:ext cx="936625" cy="64992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З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А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Д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А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Н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И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FF0000"/>
                </a:solidFill>
                <a:latin typeface="Verdana" panose="020B0604030504040204" pitchFamily="34" charset="0"/>
              </a:rPr>
              <a:t>Е</a:t>
            </a:r>
            <a:endParaRPr lang="ru-RU" sz="3600" b="1">
              <a:solidFill>
                <a:srgbClr val="FF0000"/>
              </a:solidFill>
              <a:latin typeface="Verdana" panose="020B0604030504040204" pitchFamily="34" charset="0"/>
            </a:endParaRPr>
          </a:p>
          <a:p>
            <a:pPr>
              <a:spcBef>
                <a:spcPct val="50000"/>
              </a:spcBef>
            </a:pPr>
            <a:endParaRPr lang="ru-RU" sz="4000" b="1">
              <a:solidFill>
                <a:srgbClr val="FF0000"/>
              </a:solidFill>
              <a:latin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/>
      <p:bldP spid="6554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00"/>
            </a:gs>
            <a:gs pos="100000">
              <a:srgbClr val="FF66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G00040_"/>
          <p:cNvPicPr>
            <a:picLocks noChangeAspect="1" noChangeArrowheads="1" noCrop="1"/>
          </p:cNvPicPr>
          <p:nvPr/>
        </p:nvPicPr>
        <p:blipFill>
          <a:blip r:embed="rId1">
            <a:lum contrast="12000"/>
          </a:blip>
          <a:srcRect/>
          <a:stretch>
            <a:fillRect/>
          </a:stretch>
        </p:blipFill>
        <p:spPr bwMode="auto">
          <a:xfrm>
            <a:off x="3276600" y="3068638"/>
            <a:ext cx="3179763" cy="3527425"/>
          </a:xfrm>
          <a:prstGeom prst="rect">
            <a:avLst/>
          </a:prstGeom>
          <a:noFill/>
        </p:spPr>
      </p:pic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539750" y="836613"/>
            <a:ext cx="7488238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</a:ln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Спасибо за работу</a:t>
            </a:r>
            <a:endParaRPr lang="ru-RU" sz="3600" kern="10">
              <a:ln w="19050">
                <a:solidFill>
                  <a:schemeClr val="tx1"/>
                </a:solidFill>
                <a:round/>
              </a:ln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ransition spd="slow">
    <p:sndAc>
      <p:stSnd loop="1"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/>
              <a:t>                        Цели урока</a:t>
            </a:r>
            <a:endParaRPr lang="ru-RU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1400"/>
              <a:t>     </a:t>
            </a:r>
            <a:r>
              <a:rPr lang="ru-RU" sz="2400"/>
              <a:t>повторить правило умножения десятичной дроби на натуральное число</a:t>
            </a: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/>
              <a:t>    вывести правило умножения десятичной дроби на десятичную дробь</a:t>
            </a: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/>
              <a:t>        закрепить материал с помощью решения различных упражнений</a:t>
            </a: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/>
              <a:t>        расширять кругозор учащихся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mso287A0"/>
          <p:cNvPicPr>
            <a:picLocks noChangeAspect="1" noChangeArrowheads="1"/>
          </p:cNvPicPr>
          <p:nvPr/>
        </p:nvPicPr>
        <p:blipFill>
          <a:blip r:embed="rId1">
            <a:lum bright="-24000" contrast="72000"/>
          </a:blip>
          <a:srcRect l="17468" t="48651" r="54416" b="37698"/>
          <a:stretch>
            <a:fillRect/>
          </a:stretch>
        </p:blipFill>
        <p:spPr bwMode="auto">
          <a:xfrm>
            <a:off x="1619250" y="476250"/>
            <a:ext cx="4465638" cy="2836863"/>
          </a:xfrm>
          <a:prstGeom prst="rect">
            <a:avLst/>
          </a:prstGeom>
          <a:noFill/>
        </p:spPr>
      </p:pic>
      <p:sp>
        <p:nvSpPr>
          <p:cNvPr id="12293" name="WordArt 5"/>
          <p:cNvSpPr>
            <a:spLocks noChangeArrowheads="1" noChangeShapeType="1" noTextEdit="1"/>
          </p:cNvSpPr>
          <p:nvPr/>
        </p:nvSpPr>
        <p:spPr bwMode="auto">
          <a:xfrm rot="5400000">
            <a:off x="2638426" y="3635375"/>
            <a:ext cx="698500" cy="5746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FF66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д</a:t>
            </a:r>
            <a:endParaRPr lang="ru-RU" sz="3600" kern="10">
              <a:ln w="9525">
                <a:solidFill>
                  <a:srgbClr val="FF66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 rot="5400000">
            <a:off x="2807494" y="4617244"/>
            <a:ext cx="577850" cy="3603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FF66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в</a:t>
            </a:r>
            <a:endParaRPr lang="ru-RU" sz="3600" kern="10">
              <a:ln w="9525">
                <a:solidFill>
                  <a:srgbClr val="FF66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5" name="WordArt 7"/>
          <p:cNvSpPr>
            <a:spLocks noChangeArrowheads="1" noChangeShapeType="1" noTextEdit="1"/>
          </p:cNvSpPr>
          <p:nvPr/>
        </p:nvSpPr>
        <p:spPr bwMode="auto">
          <a:xfrm rot="5400000">
            <a:off x="2771775" y="5589588"/>
            <a:ext cx="720725" cy="431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FF6600"/>
                  </a:solidFill>
                  <a:round/>
                </a:ln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а</a:t>
            </a:r>
            <a:endParaRPr lang="ru-RU" sz="3600" kern="10">
              <a:ln w="9525">
                <a:solidFill>
                  <a:srgbClr val="FF6600"/>
                </a:solidFill>
                <a:round/>
              </a:ln>
              <a:solidFill>
                <a:srgbClr val="FF00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6" name="WordArt 8"/>
          <p:cNvSpPr>
            <a:spLocks noChangeArrowheads="1" noChangeShapeType="1" noTextEdit="1"/>
          </p:cNvSpPr>
          <p:nvPr/>
        </p:nvSpPr>
        <p:spPr bwMode="auto">
          <a:xfrm rot="5400000">
            <a:off x="3636169" y="3645694"/>
            <a:ext cx="576262" cy="4318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80"/>
                </a:solidFill>
                <a:latin typeface="Arial" panose="020B0604020202020204"/>
                <a:cs typeface="Arial" panose="020B0604020202020204"/>
              </a:rPr>
              <a:t>Р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008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7" name="WordArt 9"/>
          <p:cNvSpPr>
            <a:spLocks noChangeArrowheads="1" noChangeShapeType="1" noTextEdit="1"/>
          </p:cNvSpPr>
          <p:nvPr/>
        </p:nvSpPr>
        <p:spPr bwMode="auto">
          <a:xfrm rot="5400000">
            <a:off x="3598862" y="4329113"/>
            <a:ext cx="576263" cy="5032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FF"/>
                </a:solidFill>
                <a:latin typeface="Arial" panose="020B0604020202020204"/>
                <a:cs typeface="Arial" panose="020B0604020202020204"/>
              </a:rPr>
              <a:t>о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00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 rot="5400000">
            <a:off x="3600450" y="4905376"/>
            <a:ext cx="574675" cy="6477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80"/>
                </a:solidFill>
                <a:latin typeface="Arial" panose="020B0604020202020204"/>
                <a:cs typeface="Arial" panose="020B0604020202020204"/>
              </a:rPr>
              <a:t>б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008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299" name="WordArt 11"/>
          <p:cNvSpPr>
            <a:spLocks noChangeArrowheads="1" noChangeShapeType="1" noTextEdit="1"/>
          </p:cNvSpPr>
          <p:nvPr/>
        </p:nvSpPr>
        <p:spPr bwMode="auto">
          <a:xfrm rot="5400000">
            <a:off x="3644900" y="5580063"/>
            <a:ext cx="504825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80"/>
                </a:solidFill>
                <a:latin typeface="Arial" panose="020B0604020202020204"/>
                <a:cs typeface="Arial" panose="020B0604020202020204"/>
              </a:rPr>
              <a:t>о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008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300" name="WordArt 12"/>
          <p:cNvSpPr>
            <a:spLocks noChangeArrowheads="1" noChangeShapeType="1" noTextEdit="1"/>
          </p:cNvSpPr>
          <p:nvPr/>
        </p:nvSpPr>
        <p:spPr bwMode="auto">
          <a:xfrm rot="5400000">
            <a:off x="3790156" y="6226969"/>
            <a:ext cx="360363" cy="52387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00FF"/>
                </a:solidFill>
                <a:latin typeface="Arial" panose="020B0604020202020204"/>
                <a:cs typeface="Arial" panose="020B0604020202020204"/>
              </a:rPr>
              <a:t>т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00FF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301" name="WordArt 13"/>
          <p:cNvSpPr>
            <a:spLocks noChangeArrowheads="1" noChangeShapeType="1" noTextEdit="1"/>
          </p:cNvSpPr>
          <p:nvPr/>
        </p:nvSpPr>
        <p:spPr bwMode="auto">
          <a:xfrm rot="5400000">
            <a:off x="4680745" y="3609181"/>
            <a:ext cx="576262" cy="504825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</a:ln>
                <a:solidFill>
                  <a:srgbClr val="003300"/>
                </a:solidFill>
                <a:latin typeface="Arial" panose="020B0604020202020204"/>
                <a:cs typeface="Arial" panose="020B0604020202020204"/>
              </a:rPr>
              <a:t>ь</a:t>
            </a:r>
            <a:endParaRPr lang="ru-RU" sz="3600" kern="10">
              <a:ln w="9525">
                <a:solidFill>
                  <a:srgbClr val="000000"/>
                </a:solidFill>
                <a:round/>
              </a:ln>
              <a:solidFill>
                <a:srgbClr val="003300"/>
              </a:soli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12302" name="WordArt 14"/>
          <p:cNvSpPr>
            <a:spLocks noChangeArrowheads="1" noChangeShapeType="1" noTextEdit="1"/>
          </p:cNvSpPr>
          <p:nvPr/>
        </p:nvSpPr>
        <p:spPr bwMode="auto">
          <a:xfrm rot="2495899">
            <a:off x="6443663" y="692150"/>
            <a:ext cx="231457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2904101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/>
              </a:rPr>
              <a:t>Реши ребус</a:t>
            </a:r>
            <a:endParaRPr lang="ru-RU" sz="3600" kern="10">
              <a:ln w="9525">
                <a:solidFill>
                  <a:srgbClr val="CC99FF"/>
                </a:solidFill>
                <a:rou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2904101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63 0.00162 L 0.01563 0.33495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1065 L 0.004 0.34398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63 0.00024 L 0.03524 0.00024 C 0.05642 0.00024 0.08281 0.06667 0.08281 0.12061 L 0.08281 0.24167 " pathEditMode="relative" rAng="0" ptsTypes="FfFF">
                                      <p:cBhvr>
                                        <p:cTn id="79" dur="2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0 L 0.05816 0.0 C 0.10348 0.0 0.15955 0.03958 0.15955 0.07199 L 0.15955 0.14421 " pathEditMode="relative" rAng="0" ptsTypes="FfFF">
                                      <p:cBhvr>
                                        <p:cTn id="83" dur="2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5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542 0.01065 L 0.07657 0.01065 C 0.09514 0.01065 0.11806 0.10116 0.11806 0.17523 L 0.11806 0.33982 " pathEditMode="relative" rAng="0" ptsTypes="FfFF">
                                      <p:cBhvr>
                                        <p:cTn id="87" dur="2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1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3" grpId="1" animBg="1"/>
      <p:bldP spid="12294" grpId="0" animBg="1"/>
      <p:bldP spid="12294" grpId="1" animBg="1"/>
      <p:bldP spid="12295" grpId="0" animBg="1"/>
      <p:bldP spid="12295" grpId="1" animBg="1"/>
      <p:bldP spid="12296" grpId="0" animBg="1"/>
      <p:bldP spid="12296" grpId="1" animBg="1"/>
      <p:bldP spid="12297" grpId="0" animBg="1"/>
      <p:bldP spid="12297" grpId="1" animBg="1"/>
      <p:bldP spid="12298" grpId="0" animBg="1"/>
      <p:bldP spid="12298" grpId="1" animBg="1"/>
      <p:bldP spid="12299" grpId="0" animBg="1"/>
      <p:bldP spid="12299" grpId="1" animBg="1"/>
      <p:bldP spid="12300" grpId="0" animBg="1"/>
      <p:bldP spid="12300" grpId="1" animBg="1"/>
      <p:bldP spid="12301" grpId="0" animBg="1"/>
      <p:bldP spid="12301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Изображение 076"/>
          <p:cNvSpPr>
            <a:spLocks noChangeArrowheads="1"/>
          </p:cNvSpPr>
          <p:nvPr/>
        </p:nvSpPr>
        <p:spPr bwMode="auto">
          <a:xfrm>
            <a:off x="395288" y="333375"/>
            <a:ext cx="8207375" cy="5759450"/>
          </a:xfrm>
          <a:prstGeom prst="verticalScroll">
            <a:avLst>
              <a:gd name="adj" fmla="val 12500"/>
            </a:avLst>
          </a:prstGeom>
          <a:blipFill dpi="0" rotWithShape="1">
            <a:blip r:embed="rId1" cstate="print"/>
            <a:srcRect/>
            <a:stretch>
              <a:fillRect/>
            </a:stretch>
          </a:blipFill>
          <a:ln w="9525">
            <a:solidFill>
              <a:srgbClr val="FFCC00"/>
            </a:solidFill>
            <a:rou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258888" y="1412875"/>
            <a:ext cx="6840537" cy="4176713"/>
          </a:xfrm>
        </p:spPr>
        <p:txBody>
          <a:bodyPr/>
          <a:lstStyle/>
          <a:p>
            <a:pPr algn="l"/>
            <a:r>
              <a:rPr lang="ru-RU" sz="3200" b="1">
                <a:solidFill>
                  <a:srgbClr val="FF0000"/>
                </a:solidFill>
              </a:rPr>
              <a:t>     Две десятичные дроби перемножаются как натуральные числа, не обращая внимание на запятые.</a:t>
            </a:r>
            <a:br>
              <a:rPr lang="ru-RU" sz="3200" b="1">
                <a:solidFill>
                  <a:srgbClr val="FF0000"/>
                </a:solidFill>
              </a:rPr>
            </a:br>
            <a:r>
              <a:rPr lang="ru-RU" sz="3200" b="1">
                <a:solidFill>
                  <a:srgbClr val="FF0000"/>
                </a:solidFill>
              </a:rPr>
              <a:t>     В произведении отделяют запятой справа столько цифр, сколько их содержится после запятой в обоих множителях вместе.</a:t>
            </a:r>
            <a:endParaRPr lang="ru-RU" sz="3200" b="1">
              <a:solidFill>
                <a:srgbClr val="FF0000"/>
              </a:solidFill>
            </a:endParaRPr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2987675" y="404813"/>
            <a:ext cx="31686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</a:ln>
                <a:solidFill>
                  <a:srgbClr val="FF99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/>
              </a:rPr>
              <a:t>Правило</a:t>
            </a:r>
            <a:endParaRPr lang="ru-RU" sz="3600" kern="10">
              <a:ln w="19050">
                <a:solidFill>
                  <a:srgbClr val="99CCFF"/>
                </a:solidFill>
                <a:round/>
              </a:ln>
              <a:solidFill>
                <a:srgbClr val="FF99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 panose="020B080603090205020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0" y="260350"/>
            <a:ext cx="4464050" cy="6096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ru-RU" sz="2000"/>
              <a:t>Умножение десятичной дроби на натуральное число </a:t>
            </a:r>
            <a:endParaRPr lang="ru-RU" sz="2000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79950" y="260350"/>
            <a:ext cx="4321175" cy="6096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>
            <a:spAutoFit/>
          </a:bodyPr>
          <a:lstStyle/>
          <a:p>
            <a:pPr algn="ctr"/>
            <a:r>
              <a:rPr lang="ru-RU" sz="2000"/>
              <a:t>Умножение десятичной дроби на десятичную дробь</a:t>
            </a:r>
            <a:endParaRPr lang="ru-RU" sz="2000"/>
          </a:p>
        </p:txBody>
      </p:sp>
      <p:grpSp>
        <p:nvGrpSpPr>
          <p:cNvPr id="2" name="Group 475"/>
          <p:cNvGrpSpPr/>
          <p:nvPr/>
        </p:nvGrpSpPr>
        <p:grpSpPr bwMode="auto">
          <a:xfrm>
            <a:off x="6227763" y="873125"/>
            <a:ext cx="2376487" cy="1390650"/>
            <a:chOff x="3923" y="1003"/>
            <a:chExt cx="1497" cy="876"/>
          </a:xfrm>
        </p:grpSpPr>
        <p:sp>
          <p:nvSpPr>
            <p:cNvPr id="7573" name="Text Box 405"/>
            <p:cNvSpPr txBox="1">
              <a:spLocks noChangeArrowheads="1"/>
            </p:cNvSpPr>
            <p:nvPr/>
          </p:nvSpPr>
          <p:spPr bwMode="auto">
            <a:xfrm>
              <a:off x="5080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3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74" name="Text Box 406"/>
            <p:cNvSpPr txBox="1">
              <a:spLocks noChangeArrowheads="1"/>
            </p:cNvSpPr>
            <p:nvPr/>
          </p:nvSpPr>
          <p:spPr bwMode="auto">
            <a:xfrm>
              <a:off x="4672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75" name="Text Box 407"/>
            <p:cNvSpPr txBox="1">
              <a:spLocks noChangeArrowheads="1"/>
            </p:cNvSpPr>
            <p:nvPr/>
          </p:nvSpPr>
          <p:spPr bwMode="auto">
            <a:xfrm>
              <a:off x="4309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76" name="Text Box 408"/>
            <p:cNvSpPr txBox="1">
              <a:spLocks noChangeArrowheads="1"/>
            </p:cNvSpPr>
            <p:nvPr/>
          </p:nvSpPr>
          <p:spPr bwMode="auto">
            <a:xfrm>
              <a:off x="3923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91" name="Text Box 423"/>
            <p:cNvSpPr txBox="1">
              <a:spLocks noChangeArrowheads="1"/>
            </p:cNvSpPr>
            <p:nvPr/>
          </p:nvSpPr>
          <p:spPr bwMode="auto">
            <a:xfrm>
              <a:off x="4059" y="1207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 i="0">
                  <a:latin typeface="Times New Roman" panose="02020603050405020304" pitchFamily="18" charset="0"/>
                </a:rPr>
                <a:t>,</a:t>
              </a:r>
              <a:endParaRPr lang="ru-RU" sz="7000" i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3" name="Group 657"/>
          <p:cNvGrpSpPr/>
          <p:nvPr/>
        </p:nvGrpSpPr>
        <p:grpSpPr bwMode="auto">
          <a:xfrm>
            <a:off x="7451725" y="1881188"/>
            <a:ext cx="1116013" cy="1427162"/>
            <a:chOff x="4309" y="1207"/>
            <a:chExt cx="703" cy="899"/>
          </a:xfrm>
        </p:grpSpPr>
        <p:sp>
          <p:nvSpPr>
            <p:cNvPr id="7578" name="Text Box 410"/>
            <p:cNvSpPr txBox="1">
              <a:spLocks noChangeArrowheads="1"/>
            </p:cNvSpPr>
            <p:nvPr/>
          </p:nvSpPr>
          <p:spPr bwMode="auto">
            <a:xfrm>
              <a:off x="4672" y="1207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4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83" name="Text Box 415"/>
            <p:cNvSpPr txBox="1">
              <a:spLocks noChangeArrowheads="1"/>
            </p:cNvSpPr>
            <p:nvPr/>
          </p:nvSpPr>
          <p:spPr bwMode="auto">
            <a:xfrm>
              <a:off x="4309" y="1207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92" name="Text Box 424"/>
            <p:cNvSpPr txBox="1">
              <a:spLocks noChangeArrowheads="1"/>
            </p:cNvSpPr>
            <p:nvPr/>
          </p:nvSpPr>
          <p:spPr bwMode="auto">
            <a:xfrm>
              <a:off x="4490" y="1434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 i="0">
                  <a:latin typeface="Times New Roman" panose="02020603050405020304" pitchFamily="18" charset="0"/>
                </a:rPr>
                <a:t>,</a:t>
              </a:r>
              <a:endParaRPr lang="ru-RU" sz="7000" i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4" name="Group 673"/>
          <p:cNvGrpSpPr/>
          <p:nvPr/>
        </p:nvGrpSpPr>
        <p:grpSpPr bwMode="auto">
          <a:xfrm>
            <a:off x="5653088" y="5084763"/>
            <a:ext cx="2951162" cy="1371600"/>
            <a:chOff x="3561" y="3203"/>
            <a:chExt cx="1859" cy="864"/>
          </a:xfrm>
        </p:grpSpPr>
        <p:sp>
          <p:nvSpPr>
            <p:cNvPr id="7584" name="Text Box 416"/>
            <p:cNvSpPr txBox="1">
              <a:spLocks noChangeArrowheads="1"/>
            </p:cNvSpPr>
            <p:nvPr/>
          </p:nvSpPr>
          <p:spPr bwMode="auto">
            <a:xfrm>
              <a:off x="5080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85" name="Text Box 417"/>
            <p:cNvSpPr txBox="1">
              <a:spLocks noChangeArrowheads="1"/>
            </p:cNvSpPr>
            <p:nvPr/>
          </p:nvSpPr>
          <p:spPr bwMode="auto">
            <a:xfrm>
              <a:off x="4695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86" name="Text Box 418"/>
            <p:cNvSpPr txBox="1">
              <a:spLocks noChangeArrowheads="1"/>
            </p:cNvSpPr>
            <p:nvPr/>
          </p:nvSpPr>
          <p:spPr bwMode="auto">
            <a:xfrm>
              <a:off x="4332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87" name="Text Box 419"/>
            <p:cNvSpPr txBox="1">
              <a:spLocks noChangeArrowheads="1"/>
            </p:cNvSpPr>
            <p:nvPr/>
          </p:nvSpPr>
          <p:spPr bwMode="auto">
            <a:xfrm>
              <a:off x="3946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9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588" name="Text Box 420"/>
            <p:cNvSpPr txBox="1">
              <a:spLocks noChangeArrowheads="1"/>
            </p:cNvSpPr>
            <p:nvPr/>
          </p:nvSpPr>
          <p:spPr bwMode="auto">
            <a:xfrm>
              <a:off x="3561" y="32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sp>
        <p:nvSpPr>
          <p:cNvPr id="7593" name="Text Box 425"/>
          <p:cNvSpPr txBox="1">
            <a:spLocks noChangeArrowheads="1"/>
          </p:cNvSpPr>
          <p:nvPr/>
        </p:nvSpPr>
        <p:spPr bwMode="auto">
          <a:xfrm>
            <a:off x="5903913" y="5445125"/>
            <a:ext cx="539750" cy="1066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7000" i="0">
                <a:latin typeface="Times New Roman" panose="02020603050405020304" pitchFamily="18" charset="0"/>
              </a:rPr>
              <a:t>,</a:t>
            </a:r>
            <a:endParaRPr lang="ru-RU" sz="7000" i="0">
              <a:latin typeface="Times New Roman" panose="02020603050405020304" pitchFamily="18" charset="0"/>
            </a:endParaRPr>
          </a:p>
        </p:txBody>
      </p:sp>
      <p:sp>
        <p:nvSpPr>
          <p:cNvPr id="7594" name="Text Box 426"/>
          <p:cNvSpPr txBox="1">
            <a:spLocks noChangeArrowheads="1"/>
          </p:cNvSpPr>
          <p:nvPr/>
        </p:nvSpPr>
        <p:spPr bwMode="auto">
          <a:xfrm>
            <a:off x="5651500" y="1665288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5000" b="0" i="0">
                <a:latin typeface="Tahoma" panose="020B0604030504040204" pitchFamily="34" charset="0"/>
              </a:rPr>
              <a:t>х</a:t>
            </a:r>
            <a:endParaRPr lang="ru-RU" sz="5000" b="0" i="0">
              <a:latin typeface="Tahoma" panose="020B0604030504040204" pitchFamily="34" charset="0"/>
            </a:endParaRPr>
          </a:p>
        </p:txBody>
      </p:sp>
      <p:sp>
        <p:nvSpPr>
          <p:cNvPr id="7595" name="Arc 427"/>
          <p:cNvSpPr/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596" name="Arc 428"/>
          <p:cNvSpPr/>
          <p:nvPr/>
        </p:nvSpPr>
        <p:spPr bwMode="auto">
          <a:xfrm flipV="1">
            <a:off x="6840538" y="1989138"/>
            <a:ext cx="1763712" cy="179387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597" name="Arc 429"/>
          <p:cNvSpPr/>
          <p:nvPr/>
        </p:nvSpPr>
        <p:spPr bwMode="auto">
          <a:xfrm flipV="1">
            <a:off x="8135938" y="2960688"/>
            <a:ext cx="503237" cy="1809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646" name="Line 478"/>
          <p:cNvSpPr>
            <a:spLocks noChangeShapeType="1"/>
          </p:cNvSpPr>
          <p:nvPr/>
        </p:nvSpPr>
        <p:spPr bwMode="auto">
          <a:xfrm>
            <a:off x="6192838" y="3213100"/>
            <a:ext cx="24479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sp>
        <p:nvSpPr>
          <p:cNvPr id="7647" name="Text Box 479"/>
          <p:cNvSpPr txBox="1">
            <a:spLocks noChangeArrowheads="1"/>
          </p:cNvSpPr>
          <p:nvPr/>
        </p:nvSpPr>
        <p:spPr bwMode="auto">
          <a:xfrm>
            <a:off x="900113" y="1773238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5000" b="0" i="0">
                <a:latin typeface="Tahoma" panose="020B0604030504040204" pitchFamily="34" charset="0"/>
              </a:rPr>
              <a:t>х</a:t>
            </a:r>
            <a:endParaRPr lang="ru-RU" sz="5000" b="0" i="0">
              <a:latin typeface="Tahoma" panose="020B0604030504040204" pitchFamily="34" charset="0"/>
            </a:endParaRPr>
          </a:p>
        </p:txBody>
      </p:sp>
      <p:grpSp>
        <p:nvGrpSpPr>
          <p:cNvPr id="5" name="Group 486"/>
          <p:cNvGrpSpPr/>
          <p:nvPr/>
        </p:nvGrpSpPr>
        <p:grpSpPr bwMode="auto">
          <a:xfrm>
            <a:off x="1547813" y="909638"/>
            <a:ext cx="1728787" cy="1390650"/>
            <a:chOff x="1315" y="1003"/>
            <a:chExt cx="1089" cy="876"/>
          </a:xfrm>
        </p:grpSpPr>
        <p:sp>
          <p:nvSpPr>
            <p:cNvPr id="7650" name="Text Box 482"/>
            <p:cNvSpPr txBox="1">
              <a:spLocks noChangeArrowheads="1"/>
            </p:cNvSpPr>
            <p:nvPr/>
          </p:nvSpPr>
          <p:spPr bwMode="auto">
            <a:xfrm>
              <a:off x="2064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3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51" name="Text Box 483"/>
            <p:cNvSpPr txBox="1">
              <a:spLocks noChangeArrowheads="1"/>
            </p:cNvSpPr>
            <p:nvPr/>
          </p:nvSpPr>
          <p:spPr bwMode="auto">
            <a:xfrm>
              <a:off x="1701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8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52" name="Text Box 484"/>
            <p:cNvSpPr txBox="1">
              <a:spLocks noChangeArrowheads="1"/>
            </p:cNvSpPr>
            <p:nvPr/>
          </p:nvSpPr>
          <p:spPr bwMode="auto">
            <a:xfrm>
              <a:off x="1315" y="100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53" name="Text Box 485"/>
            <p:cNvSpPr txBox="1">
              <a:spLocks noChangeArrowheads="1"/>
            </p:cNvSpPr>
            <p:nvPr/>
          </p:nvSpPr>
          <p:spPr bwMode="auto">
            <a:xfrm>
              <a:off x="1451" y="1207"/>
              <a:ext cx="340" cy="672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7000" i="0">
                  <a:latin typeface="Times New Roman" panose="02020603050405020304" pitchFamily="18" charset="0"/>
                </a:rPr>
                <a:t>,</a:t>
              </a:r>
              <a:endParaRPr lang="ru-RU" sz="7000" i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6" name="Group 510"/>
          <p:cNvGrpSpPr/>
          <p:nvPr/>
        </p:nvGrpSpPr>
        <p:grpSpPr bwMode="auto">
          <a:xfrm>
            <a:off x="1547813" y="3033713"/>
            <a:ext cx="1692275" cy="1371600"/>
            <a:chOff x="975" y="2659"/>
            <a:chExt cx="1066" cy="864"/>
          </a:xfrm>
        </p:grpSpPr>
        <p:sp>
          <p:nvSpPr>
            <p:cNvPr id="7656" name="Text Box 488"/>
            <p:cNvSpPr txBox="1">
              <a:spLocks noChangeArrowheads="1"/>
            </p:cNvSpPr>
            <p:nvPr/>
          </p:nvSpPr>
          <p:spPr bwMode="auto">
            <a:xfrm>
              <a:off x="1701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6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57" name="Text Box 489"/>
            <p:cNvSpPr txBox="1">
              <a:spLocks noChangeArrowheads="1"/>
            </p:cNvSpPr>
            <p:nvPr/>
          </p:nvSpPr>
          <p:spPr bwMode="auto">
            <a:xfrm>
              <a:off x="1361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6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58" name="Text Box 490"/>
            <p:cNvSpPr txBox="1">
              <a:spLocks noChangeArrowheads="1"/>
            </p:cNvSpPr>
            <p:nvPr/>
          </p:nvSpPr>
          <p:spPr bwMode="auto">
            <a:xfrm>
              <a:off x="975" y="2659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3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sp>
        <p:nvSpPr>
          <p:cNvPr id="7659" name="Text Box 491"/>
          <p:cNvSpPr txBox="1">
            <a:spLocks noChangeArrowheads="1"/>
          </p:cNvSpPr>
          <p:nvPr/>
        </p:nvSpPr>
        <p:spPr bwMode="auto">
          <a:xfrm>
            <a:off x="1727200" y="5516563"/>
            <a:ext cx="539750" cy="10668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ru-RU" sz="7000" i="0">
                <a:latin typeface="Times New Roman" panose="02020603050405020304" pitchFamily="18" charset="0"/>
              </a:rPr>
              <a:t>,</a:t>
            </a:r>
            <a:endParaRPr lang="ru-RU" sz="7000" i="0">
              <a:latin typeface="Times New Roman" panose="02020603050405020304" pitchFamily="18" charset="0"/>
            </a:endParaRPr>
          </a:p>
        </p:txBody>
      </p:sp>
      <p:sp>
        <p:nvSpPr>
          <p:cNvPr id="7660" name="Arc 492"/>
          <p:cNvSpPr/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662" name="Line 494"/>
          <p:cNvSpPr>
            <a:spLocks noChangeShapeType="1"/>
          </p:cNvSpPr>
          <p:nvPr/>
        </p:nvSpPr>
        <p:spPr bwMode="auto">
          <a:xfrm>
            <a:off x="1368425" y="3141663"/>
            <a:ext cx="19081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7" name="Group 509"/>
          <p:cNvGrpSpPr/>
          <p:nvPr/>
        </p:nvGrpSpPr>
        <p:grpSpPr bwMode="auto">
          <a:xfrm>
            <a:off x="2087563" y="1952625"/>
            <a:ext cx="1152525" cy="1371600"/>
            <a:chOff x="1315" y="1684"/>
            <a:chExt cx="726" cy="864"/>
          </a:xfrm>
        </p:grpSpPr>
        <p:sp>
          <p:nvSpPr>
            <p:cNvPr id="7649" name="Text Box 481"/>
            <p:cNvSpPr txBox="1">
              <a:spLocks noChangeArrowheads="1"/>
            </p:cNvSpPr>
            <p:nvPr/>
          </p:nvSpPr>
          <p:spPr bwMode="auto">
            <a:xfrm>
              <a:off x="1701" y="168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63" name="Text Box 495"/>
            <p:cNvSpPr txBox="1">
              <a:spLocks noChangeArrowheads="1"/>
            </p:cNvSpPr>
            <p:nvPr/>
          </p:nvSpPr>
          <p:spPr bwMode="auto">
            <a:xfrm>
              <a:off x="1315" y="168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8" name="Group 655"/>
          <p:cNvGrpSpPr/>
          <p:nvPr/>
        </p:nvGrpSpPr>
        <p:grpSpPr bwMode="auto">
          <a:xfrm>
            <a:off x="971550" y="4076700"/>
            <a:ext cx="1692275" cy="1371600"/>
            <a:chOff x="612" y="2568"/>
            <a:chExt cx="1066" cy="864"/>
          </a:xfrm>
        </p:grpSpPr>
        <p:sp>
          <p:nvSpPr>
            <p:cNvPr id="7680" name="Text Box 512"/>
            <p:cNvSpPr txBox="1">
              <a:spLocks noChangeArrowheads="1"/>
            </p:cNvSpPr>
            <p:nvPr/>
          </p:nvSpPr>
          <p:spPr bwMode="auto">
            <a:xfrm>
              <a:off x="1338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3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81" name="Text Box 513"/>
            <p:cNvSpPr txBox="1">
              <a:spLocks noChangeArrowheads="1"/>
            </p:cNvSpPr>
            <p:nvPr/>
          </p:nvSpPr>
          <p:spPr bwMode="auto">
            <a:xfrm>
              <a:off x="952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8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682" name="Text Box 514"/>
            <p:cNvSpPr txBox="1">
              <a:spLocks noChangeArrowheads="1"/>
            </p:cNvSpPr>
            <p:nvPr/>
          </p:nvSpPr>
          <p:spPr bwMode="auto">
            <a:xfrm>
              <a:off x="612" y="2568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sp>
        <p:nvSpPr>
          <p:cNvPr id="7711" name="Line 543"/>
          <p:cNvSpPr>
            <a:spLocks noChangeShapeType="1"/>
          </p:cNvSpPr>
          <p:nvPr/>
        </p:nvSpPr>
        <p:spPr bwMode="auto">
          <a:xfrm>
            <a:off x="863600" y="5265738"/>
            <a:ext cx="2413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9" name="Group 656"/>
          <p:cNvGrpSpPr/>
          <p:nvPr/>
        </p:nvGrpSpPr>
        <p:grpSpPr bwMode="auto">
          <a:xfrm>
            <a:off x="863600" y="5229225"/>
            <a:ext cx="2376488" cy="1371600"/>
            <a:chOff x="544" y="3294"/>
            <a:chExt cx="1497" cy="864"/>
          </a:xfrm>
        </p:grpSpPr>
        <p:sp>
          <p:nvSpPr>
            <p:cNvPr id="7713" name="Text Box 545"/>
            <p:cNvSpPr txBox="1">
              <a:spLocks noChangeArrowheads="1"/>
            </p:cNvSpPr>
            <p:nvPr/>
          </p:nvSpPr>
          <p:spPr bwMode="auto">
            <a:xfrm>
              <a:off x="1701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6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714" name="Text Box 546"/>
            <p:cNvSpPr txBox="1">
              <a:spLocks noChangeArrowheads="1"/>
            </p:cNvSpPr>
            <p:nvPr/>
          </p:nvSpPr>
          <p:spPr bwMode="auto">
            <a:xfrm>
              <a:off x="1338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9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715" name="Text Box 547"/>
            <p:cNvSpPr txBox="1">
              <a:spLocks noChangeArrowheads="1"/>
            </p:cNvSpPr>
            <p:nvPr/>
          </p:nvSpPr>
          <p:spPr bwMode="auto">
            <a:xfrm>
              <a:off x="907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1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716" name="Text Box 548"/>
            <p:cNvSpPr txBox="1">
              <a:spLocks noChangeArrowheads="1"/>
            </p:cNvSpPr>
            <p:nvPr/>
          </p:nvSpPr>
          <p:spPr bwMode="auto">
            <a:xfrm>
              <a:off x="544" y="3294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sp>
        <p:nvSpPr>
          <p:cNvPr id="7719" name="Text Box 551"/>
          <p:cNvSpPr txBox="1">
            <a:spLocks noChangeArrowheads="1"/>
          </p:cNvSpPr>
          <p:nvPr/>
        </p:nvSpPr>
        <p:spPr bwMode="auto">
          <a:xfrm>
            <a:off x="287338" y="3752850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en-US" sz="5000" b="0" i="0">
                <a:latin typeface="Tahoma" panose="020B0604030504040204" pitchFamily="34" charset="0"/>
              </a:rPr>
              <a:t>+</a:t>
            </a:r>
            <a:endParaRPr lang="en-US" sz="5000" b="0" i="0">
              <a:latin typeface="Tahoma" panose="020B0604030504040204" pitchFamily="34" charset="0"/>
            </a:endParaRPr>
          </a:p>
        </p:txBody>
      </p:sp>
      <p:sp>
        <p:nvSpPr>
          <p:cNvPr id="7826" name="Arc 658"/>
          <p:cNvSpPr/>
          <p:nvPr/>
        </p:nvSpPr>
        <p:spPr bwMode="auto">
          <a:xfrm flipV="1">
            <a:off x="8101013" y="2960688"/>
            <a:ext cx="503237" cy="18097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101600" cmpd="tri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827" name="Line 659"/>
          <p:cNvSpPr>
            <a:spLocks noChangeShapeType="1"/>
          </p:cNvSpPr>
          <p:nvPr/>
        </p:nvSpPr>
        <p:spPr bwMode="auto">
          <a:xfrm>
            <a:off x="5435600" y="5300663"/>
            <a:ext cx="316865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</a:ln>
          <a:effectLst/>
        </p:spPr>
        <p:txBody>
          <a:bodyPr lIns="0" tIns="0" rIns="0" bIns="0">
            <a:spAutoFit/>
          </a:bodyPr>
          <a:lstStyle/>
          <a:p>
            <a:endParaRPr lang="ru-RU"/>
          </a:p>
        </p:txBody>
      </p:sp>
      <p:grpSp>
        <p:nvGrpSpPr>
          <p:cNvPr id="10" name="Group 666"/>
          <p:cNvGrpSpPr/>
          <p:nvPr/>
        </p:nvGrpSpPr>
        <p:grpSpPr bwMode="auto">
          <a:xfrm>
            <a:off x="6227763" y="3033713"/>
            <a:ext cx="2376487" cy="1371600"/>
            <a:chOff x="3923" y="1933"/>
            <a:chExt cx="1497" cy="864"/>
          </a:xfrm>
        </p:grpSpPr>
        <p:sp>
          <p:nvSpPr>
            <p:cNvPr id="7829" name="Text Box 661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0" name="Text Box 662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5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1" name="Text Box 663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8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2" name="Text Box 664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4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1" name="Group 667"/>
          <p:cNvGrpSpPr/>
          <p:nvPr/>
        </p:nvGrpSpPr>
        <p:grpSpPr bwMode="auto">
          <a:xfrm>
            <a:off x="5616575" y="4041775"/>
            <a:ext cx="2376488" cy="1371600"/>
            <a:chOff x="3923" y="1933"/>
            <a:chExt cx="1497" cy="864"/>
          </a:xfrm>
        </p:grpSpPr>
        <p:sp>
          <p:nvSpPr>
            <p:cNvPr id="7836" name="Text Box 668"/>
            <p:cNvSpPr txBox="1">
              <a:spLocks noChangeArrowheads="1"/>
            </p:cNvSpPr>
            <p:nvPr/>
          </p:nvSpPr>
          <p:spPr bwMode="auto">
            <a:xfrm>
              <a:off x="5080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6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7" name="Text Box 669"/>
            <p:cNvSpPr txBox="1">
              <a:spLocks noChangeArrowheads="1"/>
            </p:cNvSpPr>
            <p:nvPr/>
          </p:nvSpPr>
          <p:spPr bwMode="auto">
            <a:xfrm>
              <a:off x="4672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8" name="Text Box 670"/>
            <p:cNvSpPr txBox="1">
              <a:spLocks noChangeArrowheads="1"/>
            </p:cNvSpPr>
            <p:nvPr/>
          </p:nvSpPr>
          <p:spPr bwMode="auto">
            <a:xfrm>
              <a:off x="4309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4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  <p:sp>
          <p:nvSpPr>
            <p:cNvPr id="7839" name="Text Box 671"/>
            <p:cNvSpPr txBox="1">
              <a:spLocks noChangeArrowheads="1"/>
            </p:cNvSpPr>
            <p:nvPr/>
          </p:nvSpPr>
          <p:spPr bwMode="auto">
            <a:xfrm>
              <a:off x="3923" y="1933"/>
              <a:ext cx="340" cy="864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lIns="0" tIns="0" rIns="0" bIns="0" anchorCtr="1">
              <a:spAutoFit/>
            </a:bodyPr>
            <a:lstStyle/>
            <a:p>
              <a:r>
                <a:rPr lang="ru-RU" sz="9000" i="0">
                  <a:latin typeface="Times New Roman" panose="02020603050405020304" pitchFamily="18" charset="0"/>
                </a:rPr>
                <a:t>2</a:t>
              </a:r>
              <a:endParaRPr lang="ru-RU" sz="9000" i="0">
                <a:latin typeface="Times New Roman" panose="02020603050405020304" pitchFamily="18" charset="0"/>
              </a:endParaRPr>
            </a:p>
          </p:txBody>
        </p:sp>
      </p:grpSp>
      <p:sp>
        <p:nvSpPr>
          <p:cNvPr id="7840" name="Text Box 672"/>
          <p:cNvSpPr txBox="1">
            <a:spLocks noChangeArrowheads="1"/>
          </p:cNvSpPr>
          <p:nvPr/>
        </p:nvSpPr>
        <p:spPr bwMode="auto">
          <a:xfrm>
            <a:off x="5076825" y="3789363"/>
            <a:ext cx="539750" cy="762000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lIns="0" tIns="0" rIns="0" bIns="0" anchorCtr="1">
            <a:spAutoFit/>
          </a:bodyPr>
          <a:lstStyle/>
          <a:p>
            <a:r>
              <a:rPr lang="en-US" sz="5000" b="0" i="0">
                <a:latin typeface="Tahoma" panose="020B0604030504040204" pitchFamily="34" charset="0"/>
              </a:rPr>
              <a:t>+</a:t>
            </a:r>
            <a:endParaRPr lang="en-US" sz="5000" b="0" i="0">
              <a:latin typeface="Tahoma" panose="020B0604030504040204" pitchFamily="34" charset="0"/>
            </a:endParaRPr>
          </a:p>
        </p:txBody>
      </p:sp>
      <p:sp>
        <p:nvSpPr>
          <p:cNvPr id="7842" name="Arc 674"/>
          <p:cNvSpPr/>
          <p:nvPr/>
        </p:nvSpPr>
        <p:spPr bwMode="auto">
          <a:xfrm flipV="1">
            <a:off x="2124075" y="6308725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sp>
        <p:nvSpPr>
          <p:cNvPr id="7844" name="Arc 676"/>
          <p:cNvSpPr/>
          <p:nvPr/>
        </p:nvSpPr>
        <p:spPr bwMode="auto">
          <a:xfrm flipV="1">
            <a:off x="2159000" y="2024063"/>
            <a:ext cx="1044575" cy="215900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6 w 43200"/>
              <a:gd name="T1" fmla="*/ 22436 h 22436"/>
              <a:gd name="T2" fmla="*/ 43200 w 43200"/>
              <a:gd name="T3" fmla="*/ 21600 h 22436"/>
              <a:gd name="T4" fmla="*/ 21600 w 43200"/>
              <a:gd name="T5" fmla="*/ 21600 h 22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200" h="22436" fill="none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2436" stroke="0" extrusionOk="0">
                <a:moveTo>
                  <a:pt x="16" y="22435"/>
                </a:moveTo>
                <a:cubicBezTo>
                  <a:pt x="5" y="22157"/>
                  <a:pt x="0" y="21878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>
            <a:solidFill>
              <a:schemeClr val="tx1"/>
            </a:solidFill>
            <a:round/>
          </a:ln>
          <a:effectLst/>
        </p:spPr>
        <p:txBody>
          <a:bodyPr lIns="0" tIns="0" rIns="0" bIns="0" anchor="ctr">
            <a:spAutoFit/>
          </a:bodyPr>
          <a:lstStyle/>
          <a:p>
            <a:endParaRPr lang="ru-RU"/>
          </a:p>
        </p:txBody>
      </p:sp>
      <p:grpSp>
        <p:nvGrpSpPr>
          <p:cNvPr id="12" name="Group 679"/>
          <p:cNvGrpSpPr/>
          <p:nvPr/>
        </p:nvGrpSpPr>
        <p:grpSpPr bwMode="auto">
          <a:xfrm>
            <a:off x="6300788" y="6200775"/>
            <a:ext cx="2339975" cy="180975"/>
            <a:chOff x="3969" y="3906"/>
            <a:chExt cx="1474" cy="114"/>
          </a:xfrm>
        </p:grpSpPr>
        <p:sp>
          <p:nvSpPr>
            <p:cNvPr id="7845" name="Arc 677"/>
            <p:cNvSpPr/>
            <p:nvPr/>
          </p:nvSpPr>
          <p:spPr bwMode="auto">
            <a:xfrm flipV="1">
              <a:off x="3969" y="3906"/>
              <a:ext cx="317" cy="11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6 w 43200"/>
                <a:gd name="T1" fmla="*/ 22436 h 22436"/>
                <a:gd name="T2" fmla="*/ 43200 w 43200"/>
                <a:gd name="T3" fmla="*/ 21600 h 22436"/>
                <a:gd name="T4" fmla="*/ 21600 w 43200"/>
                <a:gd name="T5" fmla="*/ 21600 h 2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01600" cmpd="tri">
              <a:solidFill>
                <a:schemeClr val="tx1"/>
              </a:solidFill>
              <a:rou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  <p:sp>
          <p:nvSpPr>
            <p:cNvPr id="7846" name="Arc 678"/>
            <p:cNvSpPr/>
            <p:nvPr/>
          </p:nvSpPr>
          <p:spPr bwMode="auto">
            <a:xfrm flipV="1">
              <a:off x="4332" y="3906"/>
              <a:ext cx="1111" cy="113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6 w 43200"/>
                <a:gd name="T1" fmla="*/ 22436 h 22436"/>
                <a:gd name="T2" fmla="*/ 43200 w 43200"/>
                <a:gd name="T3" fmla="*/ 21600 h 22436"/>
                <a:gd name="T4" fmla="*/ 21600 w 43200"/>
                <a:gd name="T5" fmla="*/ 21600 h 2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436" fill="none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</a:path>
                <a:path w="43200" h="22436" stroke="0" extrusionOk="0">
                  <a:moveTo>
                    <a:pt x="16" y="22435"/>
                  </a:moveTo>
                  <a:cubicBezTo>
                    <a:pt x="5" y="22157"/>
                    <a:pt x="0" y="21878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-1"/>
                    <a:pt x="43199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</a:ln>
            <a:effectLst/>
          </p:spPr>
          <p:txBody>
            <a:bodyPr lIns="0" tIns="0" rIns="0" bIns="0" anchor="ctr">
              <a:spAutoFit/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7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0"/>
                                        <p:tgtEl>
                                          <p:spTgt spid="7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2085 C 0.10868 0.04819 0.15833 0.11747 0.17483 0.20621 C 0.19132 0.29495 0.17778 0.43721 0.15781 0.51112 C 0.13785 0.58503 0.08316 0.62952 0.05521 0.64991 C 0.02726 0.67029 0.00868 0.65222 -0.00972 0.63415 " pathEditMode="relative" rAng="0" ptsTypes="aaaaA">
                                      <p:cBhvr>
                                        <p:cTn id="62" dur="2000" fill="hold"/>
                                        <p:tgtEl>
                                          <p:spTgt spid="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345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61"/>
                                            </p:cond>
                                          </p:stCondLst>
                                        </p:cTn>
                                        <p:tgtEl>
                                          <p:spTgt spid="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16" repeatCount="2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repeatCount="5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3000"/>
                                        <p:tgtEl>
                                          <p:spTgt spid="7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7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2000"/>
                                        <p:tgtEl>
                                          <p:spTgt spid="7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2000"/>
                                        <p:tgtEl>
                                          <p:spTgt spid="7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3" presetClass="entr" presetSubtype="16" repeatCount="2000" fill="hold" grpId="1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75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2000"/>
                                        <p:tgtEl>
                                          <p:spTgt spid="7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23" presetClass="entr" presetSubtype="16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5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500"/>
                            </p:stCondLst>
                            <p:childTnLst>
                              <p:par>
                                <p:cTn id="148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8.34106E-8 C -0.02413 0.00602 -0.04826 0.01228 -0.07135 0.02618 C -0.09444 0.04008 -0.12031 0.06487 -0.13888 0.08341 C -0.15746 0.10195 -0.16649 0.1133 -0.18316 0.13693 C -0.19982 0.16057 -0.22517 0.19532 -0.23888 0.22544 C -0.2526 0.25556 -0.26041 0.28568 -0.26493 0.31719 C -0.26944 0.3487 -0.26892 0.38299 -0.26614 0.41427 C -0.26336 0.44555 -0.25729 0.47637 -0.24809 0.5044 C -0.23888 0.53244 -0.22343 0.56024 -0.21041 0.58248 C -0.19739 0.60473 -0.19218 0.62419 -0.17013 0.63786 C -0.14809 0.65153 -0.10642 0.66798 -0.07795 0.66404 C -0.04947 0.6601 -0.01545 0.62419 0.00105 0.61353 " pathEditMode="relative" rAng="0" ptsTypes="aaaaaaaaaaaa">
                                      <p:cBhvr>
                                        <p:cTn id="149" dur="3000" fill="hold"/>
                                        <p:tgtEl>
                                          <p:spTgt spid="75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334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8"/>
                                            </p:cond>
                                          </p:stCondLst>
                                        </p:cTn>
                                        <p:tgtEl>
                                          <p:spTgt spid="7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50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4000"/>
                            </p:stCondLst>
                            <p:childTnLst>
                              <p:par>
                                <p:cTn id="157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0.01574 C -0.01858 0.01967 -0.03872 0.02361 -0.06719 0.02963 C -0.09566 0.03565 -0.13889 0.04236 -0.16979 0.05208 C -0.2007 0.0618 -0.22726 0.07153 -0.25295 0.08842 C -0.27865 0.10532 -0.30608 0.13541 -0.32431 0.1544 C -0.34254 0.17338 -0.34879 0.18055 -0.36268 0.20301 C -0.37656 0.22546 -0.39792 0.25787 -0.40816 0.28958 C -0.4184 0.32129 -0.42535 0.36157 -0.42379 0.39375 C -0.42222 0.42569 -0.41198 0.45926 -0.39844 0.48194 C -0.3849 0.50463 -0.36198 0.52083 -0.34254 0.53055 C -0.32309 0.54028 -0.30226 0.54143 -0.28212 0.54074 C -0.26198 0.54004 -0.23611 0.53773 -0.2217 0.52639 C -0.20729 0.51504 -0.20087 0.48379 -0.19531 0.47268 " pathEditMode="relative" rAng="0" ptsTypes="aaaaaaaaaaaaa">
                                      <p:cBhvr>
                                        <p:cTn id="158" dur="3000" fill="hold"/>
                                        <p:tgtEl>
                                          <p:spTgt spid="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4" y="263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7"/>
                                            </p:cond>
                                          </p:stCondLst>
                                        </p:cTn>
                                        <p:tgtEl>
                                          <p:spTgt spid="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000"/>
                            </p:stCondLst>
                            <p:childTnLst>
                              <p:par>
                                <p:cTn id="160" presetID="22" presetClass="entr" presetSubtype="2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0"/>
                                            </p:cond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9000"/>
                            </p:stCondLst>
                            <p:childTnLst>
                              <p:par>
                                <p:cTn id="164" presetID="53" presetClass="entr" presetSubtype="16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75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7" presetID="23" presetClass="entr" presetSubtype="32" repeatCount="300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75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3" grpId="0"/>
      <p:bldP spid="7593" grpId="0"/>
      <p:bldP spid="7593" grpId="1"/>
      <p:bldP spid="7594" grpId="0"/>
      <p:bldP spid="7595" grpId="0" animBg="1"/>
      <p:bldP spid="7595" grpId="1" animBg="1"/>
      <p:bldP spid="7596" grpId="0" animBg="1"/>
      <p:bldP spid="7596" grpId="1" animBg="1"/>
      <p:bldP spid="7597" grpId="0" animBg="1"/>
      <p:bldP spid="7597" grpId="1" animBg="1"/>
      <p:bldP spid="7646" grpId="0" animBg="1"/>
      <p:bldP spid="7647" grpId="0"/>
      <p:bldP spid="7659" grpId="0"/>
      <p:bldP spid="7660" grpId="0" animBg="1"/>
      <p:bldP spid="7660" grpId="1" animBg="1"/>
      <p:bldP spid="7662" grpId="0" animBg="1"/>
      <p:bldP spid="7711" grpId="0" animBg="1"/>
      <p:bldP spid="7719" grpId="0"/>
      <p:bldP spid="7826" grpId="0" animBg="1"/>
      <p:bldP spid="7826" grpId="1" animBg="1"/>
      <p:bldP spid="7827" grpId="0" animBg="1"/>
      <p:bldP spid="7840" grpId="0"/>
      <p:bldP spid="7842" grpId="0" animBg="1"/>
      <p:bldP spid="78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2"/>
          <p:cNvSpPr>
            <a:spLocks noChangeArrowheads="1" noChangeShapeType="1" noTextEdit="1"/>
          </p:cNvSpPr>
          <p:nvPr/>
        </p:nvSpPr>
        <p:spPr bwMode="auto">
          <a:xfrm>
            <a:off x="1835150" y="260350"/>
            <a:ext cx="5159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Flat3" dir="l"/>
            </a:scene3d>
            <a:sp3d extrusionH="430200" prstMaterial="legacyMetal">
              <a:extrusionClr>
                <a:srgbClr val="FF0000"/>
              </a:extrusionClr>
            </a:sp3d>
          </a:bodyPr>
          <a:lstStyle/>
          <a:p>
            <a:pPr algn="ctr"/>
            <a:r>
              <a:rPr lang="ru-RU" sz="3600" kern="10" spc="720">
                <a:ln w="19050">
                  <a:round/>
                </a:ln>
                <a:solidFill>
                  <a:srgbClr val="FF0000">
                    <a:alpha val="81000"/>
                  </a:srgbClr>
                </a:solidFill>
                <a:latin typeface="Impact" panose="020B0806030902050204"/>
              </a:rPr>
              <a:t>Вычислите устно</a:t>
            </a:r>
            <a:endParaRPr lang="ru-RU" sz="3600" kern="10" spc="720">
              <a:ln w="19050">
                <a:round/>
              </a:ln>
              <a:solidFill>
                <a:srgbClr val="FF0000">
                  <a:alpha val="81000"/>
                </a:srgbClr>
              </a:solidFill>
              <a:latin typeface="Impact" panose="020B0806030902050204"/>
            </a:endParaRPr>
          </a:p>
        </p:txBody>
      </p:sp>
      <p:graphicFrame>
        <p:nvGraphicFramePr>
          <p:cNvPr id="23555" name="Object 3"/>
          <p:cNvGraphicFramePr>
            <a:graphicFrameLocks noChangeAspect="1"/>
          </p:cNvGraphicFramePr>
          <p:nvPr/>
        </p:nvGraphicFramePr>
        <p:xfrm>
          <a:off x="3492500" y="1341438"/>
          <a:ext cx="2411413" cy="518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Формула" r:id="rId1" imgW="20116800" imgH="43281600" progId="Equation.3">
                  <p:embed/>
                </p:oleObj>
              </mc:Choice>
              <mc:Fallback>
                <p:oleObj name="Формула" r:id="rId1" imgW="20116800" imgH="43281600" progId="Equation.3">
                  <p:embed/>
                  <p:pic>
                    <p:nvPicPr>
                      <p:cNvPr id="0" name="Изображение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3492500" y="1341438"/>
                        <a:ext cx="2411413" cy="51847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323850" y="1341438"/>
          <a:ext cx="1935163" cy="4886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3" imgW="13411200" imgH="37795200" progId="Equation.3">
                  <p:embed/>
                </p:oleObj>
              </mc:Choice>
              <mc:Fallback>
                <p:oleObj name="Формула" r:id="rId3" imgW="13411200" imgH="37795200" progId="Equation.3">
                  <p:embed/>
                  <p:pic>
                    <p:nvPicPr>
                      <p:cNvPr id="0" name="Изображение 1025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3850" y="1341438"/>
                        <a:ext cx="1935163" cy="48863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57" name="Picture 5" descr="AG00010_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04025" y="4292600"/>
            <a:ext cx="2073275" cy="2160588"/>
          </a:xfrm>
          <a:prstGeom prst="rect">
            <a:avLst/>
          </a:prstGeom>
          <a:noFill/>
        </p:spPr>
      </p:pic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979613" y="1341438"/>
            <a:ext cx="720725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1,8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2051050" y="2060575"/>
            <a:ext cx="7207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3,6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979613" y="2781300"/>
            <a:ext cx="792162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4,0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2051050" y="3500438"/>
            <a:ext cx="720725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6,0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979613" y="4149725"/>
            <a:ext cx="7207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7,5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124075" y="4868863"/>
            <a:ext cx="720725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9,0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979613" y="5661025"/>
            <a:ext cx="7207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6,0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5435600" y="1341438"/>
            <a:ext cx="1079500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0,045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6" name="Text Box 14"/>
          <p:cNvSpPr txBox="1">
            <a:spLocks noChangeArrowheads="1"/>
          </p:cNvSpPr>
          <p:nvPr/>
        </p:nvSpPr>
        <p:spPr bwMode="auto">
          <a:xfrm>
            <a:off x="5508625" y="2060575"/>
            <a:ext cx="1008063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0,08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7" name="Text Box 15"/>
          <p:cNvSpPr txBox="1">
            <a:spLocks noChangeArrowheads="1"/>
          </p:cNvSpPr>
          <p:nvPr/>
        </p:nvSpPr>
        <p:spPr bwMode="auto">
          <a:xfrm>
            <a:off x="5724525" y="3284538"/>
            <a:ext cx="1512888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0,0010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5219700" y="2708275"/>
            <a:ext cx="1008063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0,99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5651500" y="3933825"/>
            <a:ext cx="1511300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0,0088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5724525" y="4652963"/>
            <a:ext cx="1223963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0,105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5795963" y="5300663"/>
            <a:ext cx="1223962" cy="51911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0,0082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795963" y="5949950"/>
            <a:ext cx="1368425" cy="51911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rgbClr val="990000"/>
                </a:solidFill>
                <a:latin typeface="Times New Roman" panose="02020603050405020304" pitchFamily="18" charset="0"/>
              </a:rPr>
              <a:t>0,00060</a:t>
            </a:r>
            <a:endParaRPr lang="ru-RU" sz="2800" b="1">
              <a:solidFill>
                <a:srgbClr val="99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3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3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3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3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8" grpId="0"/>
      <p:bldP spid="23559" grpId="0"/>
      <p:bldP spid="23560" grpId="0"/>
      <p:bldP spid="23561" grpId="0"/>
      <p:bldP spid="23562" grpId="0"/>
      <p:bldP spid="23563" grpId="0"/>
      <p:bldP spid="23564" grpId="0"/>
      <p:bldP spid="23565" grpId="0"/>
      <p:bldP spid="23566" grpId="0"/>
      <p:bldP spid="23567" grpId="0"/>
      <p:bldP spid="23568" grpId="0"/>
      <p:bldP spid="23569" grpId="0"/>
      <p:bldP spid="23570" grpId="0"/>
      <p:bldP spid="23571" grpId="0"/>
      <p:bldP spid="235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>
            <p:ph sz="half" idx="1"/>
          </p:nvPr>
        </p:nvGraphicFramePr>
        <p:xfrm>
          <a:off x="1835150" y="2349500"/>
          <a:ext cx="4706938" cy="470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Формула" r:id="rId1" imgW="32308800" imgH="32308800" progId="Equation.3">
                  <p:embed/>
                </p:oleObj>
              </mc:Choice>
              <mc:Fallback>
                <p:oleObj name="Формула" r:id="rId1" imgW="32308800" imgH="32308800" progId="Equation.3">
                  <p:embed/>
                  <p:pic>
                    <p:nvPicPr>
                      <p:cNvPr id="0" name="Изображение 2048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35150" y="2349500"/>
                        <a:ext cx="4706938" cy="4706938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WordArt 3"/>
          <p:cNvSpPr>
            <a:spLocks noChangeArrowheads="1" noChangeShapeType="1" noTextEdit="1"/>
          </p:cNvSpPr>
          <p:nvPr/>
        </p:nvSpPr>
        <p:spPr bwMode="auto">
          <a:xfrm>
            <a:off x="468313" y="692150"/>
            <a:ext cx="7632700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Front">
                <a:rot lat="1200000" lon="0" rev="0"/>
              </a:camera>
              <a:lightRig rig="legacyFlat2" dir="b"/>
            </a:scene3d>
            <a:sp3d extrusionH="430200" prstMaterial="legacyMatte">
              <a:extrusionClr>
                <a:srgbClr val="7BDFCA"/>
              </a:extrusionClr>
            </a:sp3d>
          </a:bodyPr>
          <a:lstStyle/>
          <a:p>
            <a:pPr algn="ctr"/>
            <a:r>
              <a:rPr lang="ru-RU" sz="3600" kern="10" spc="-180">
                <a:ln w="12700">
                  <a:rou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latin typeface="Arial" panose="020B0604020202020204"/>
                <a:cs typeface="Arial" panose="020B0604020202020204"/>
              </a:rPr>
              <a:t>Вычислите удобным способом</a:t>
            </a:r>
            <a:endParaRPr lang="ru-RU" sz="3600" kern="10" spc="-180">
              <a:ln w="12700">
                <a:rou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latin typeface="Arial" panose="020B0604020202020204"/>
              <a:cs typeface="Arial" panose="020B0604020202020204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5148263" y="2205038"/>
            <a:ext cx="1728787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3300"/>
                </a:solidFill>
                <a:latin typeface="Times New Roman" panose="02020603050405020304" pitchFamily="18" charset="0"/>
              </a:rPr>
              <a:t>680</a:t>
            </a:r>
            <a:endParaRPr lang="ru-RU" sz="6600" b="1">
              <a:solidFill>
                <a:srgbClr val="00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64163" y="3213100"/>
            <a:ext cx="1728787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3300"/>
                </a:solidFill>
                <a:latin typeface="Times New Roman" panose="02020603050405020304" pitchFamily="18" charset="0"/>
              </a:rPr>
              <a:t>0,3</a:t>
            </a:r>
            <a:endParaRPr lang="ru-RU" sz="6600" b="1">
              <a:solidFill>
                <a:srgbClr val="00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6516688" y="4149725"/>
            <a:ext cx="1728787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3300"/>
                </a:solidFill>
                <a:latin typeface="Times New Roman" panose="02020603050405020304" pitchFamily="18" charset="0"/>
              </a:rPr>
              <a:t>0,11</a:t>
            </a:r>
            <a:endParaRPr lang="ru-RU" sz="6600" b="1">
              <a:solidFill>
                <a:srgbClr val="00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084888" y="5157788"/>
            <a:ext cx="1728787" cy="10985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600" b="1">
                <a:solidFill>
                  <a:srgbClr val="003300"/>
                </a:solidFill>
                <a:latin typeface="Times New Roman" panose="02020603050405020304" pitchFamily="18" charset="0"/>
              </a:rPr>
              <a:t>1,3</a:t>
            </a:r>
            <a:endParaRPr lang="ru-RU" sz="6600" b="1">
              <a:solidFill>
                <a:srgbClr val="00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animBg="1"/>
      <p:bldP spid="24580" grpId="0"/>
      <p:bldP spid="24581" grpId="0"/>
      <p:bldP spid="24582" grpId="0"/>
      <p:bldP spid="2458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333375"/>
            <a:ext cx="7772400" cy="935038"/>
          </a:xfrm>
        </p:spPr>
        <p:txBody>
          <a:bodyPr/>
          <a:lstStyle/>
          <a:p>
            <a:pPr algn="l"/>
            <a:r>
              <a:rPr lang="ru-RU"/>
              <a:t>               Известно что  </a:t>
            </a:r>
            <a:endParaRPr lang="ru-RU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828675" y="1339850"/>
          <a:ext cx="6767513" cy="129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" name="Формула" r:id="rId1" imgW="28651200" imgH="5486400" progId="Equation.3">
                  <p:embed/>
                </p:oleObj>
              </mc:Choice>
              <mc:Fallback>
                <p:oleObj name="Формула" r:id="rId1" imgW="28651200" imgH="5486400" progId="Equation.3">
                  <p:embed/>
                  <p:pic>
                    <p:nvPicPr>
                      <p:cNvPr id="0" name="Изображение 3072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828675" y="1339850"/>
                        <a:ext cx="6767513" cy="1296988"/>
                      </a:xfrm>
                      <a:prstGeom prst="rect">
                        <a:avLst/>
                      </a:prstGeom>
                      <a:noFill/>
                      <a:ln w="9525" cap="flat" cmpd="sng">
                        <a:solidFill>
                          <a:srgbClr val="FFCC66"/>
                        </a:solidFill>
                        <a:prstDash val="solid"/>
                        <a:miter/>
                        <a:headEnd type="none" w="med" len="med"/>
                        <a:tailEnd type="none" w="med" len="med"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692275" y="2781300"/>
            <a:ext cx="5545138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latin typeface="Times New Roman" panose="02020603050405020304" pitchFamily="18" charset="0"/>
              </a:rPr>
              <a:t>Чему равно:</a:t>
            </a:r>
            <a:endParaRPr lang="ru-RU" sz="2400">
              <a:latin typeface="Times New Roman" panose="02020603050405020304" pitchFamily="18" charset="0"/>
            </a:endParaRPr>
          </a:p>
        </p:txBody>
      </p:sp>
      <p:graphicFrame>
        <p:nvGraphicFramePr>
          <p:cNvPr id="25605" name="Object 5"/>
          <p:cNvGraphicFramePr>
            <a:graphicFrameLocks noChangeAspect="1"/>
          </p:cNvGraphicFramePr>
          <p:nvPr/>
        </p:nvGraphicFramePr>
        <p:xfrm>
          <a:off x="1763713" y="3427413"/>
          <a:ext cx="2303462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Формула" r:id="rId3" imgW="15849600" imgH="4876800" progId="Equation.3">
                  <p:embed/>
                </p:oleObj>
              </mc:Choice>
              <mc:Fallback>
                <p:oleObj name="Формула" r:id="rId3" imgW="15849600" imgH="4876800" progId="Equation.3">
                  <p:embed/>
                  <p:pic>
                    <p:nvPicPr>
                      <p:cNvPr id="0" name="Изображение 3073"/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713" y="3427413"/>
                        <a:ext cx="2303462" cy="711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6" name="Object 6"/>
          <p:cNvGraphicFramePr>
            <a:graphicFrameLocks noChangeAspect="1"/>
          </p:cNvGraphicFramePr>
          <p:nvPr/>
        </p:nvGraphicFramePr>
        <p:xfrm>
          <a:off x="1835150" y="4221163"/>
          <a:ext cx="2232025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рмула" r:id="rId5" imgW="15849600" imgH="4876800" progId="Equation.3">
                  <p:embed/>
                </p:oleObj>
              </mc:Choice>
              <mc:Fallback>
                <p:oleObj name="Формула" r:id="rId5" imgW="15849600" imgH="4876800" progId="Equation.3">
                  <p:embed/>
                  <p:pic>
                    <p:nvPicPr>
                      <p:cNvPr id="0" name="Изображение 3074"/>
                      <p:cNvPicPr>
                        <a:picLocks noChangeAspect="1"/>
                      </p:cNvPicPr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35150" y="4221163"/>
                        <a:ext cx="2232025" cy="6873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7" name="Object 7"/>
          <p:cNvGraphicFramePr>
            <a:graphicFrameLocks noChangeAspect="1"/>
          </p:cNvGraphicFramePr>
          <p:nvPr/>
        </p:nvGraphicFramePr>
        <p:xfrm>
          <a:off x="1793875" y="5013325"/>
          <a:ext cx="2373313" cy="65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7" imgW="17678400" imgH="4876800" progId="Equation.3">
                  <p:embed/>
                </p:oleObj>
              </mc:Choice>
              <mc:Fallback>
                <p:oleObj name="Формула" r:id="rId7" imgW="17678400" imgH="4876800" progId="Equation.3">
                  <p:embed/>
                  <p:pic>
                    <p:nvPicPr>
                      <p:cNvPr id="0" name="Изображение 3075"/>
                      <p:cNvPicPr>
                        <a:picLocks noChangeAspect="1"/>
                      </p:cNvPicPr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793875" y="5013325"/>
                        <a:ext cx="2373313" cy="6540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608" name="Object 8"/>
          <p:cNvGraphicFramePr>
            <a:graphicFrameLocks noChangeAspect="1"/>
          </p:cNvGraphicFramePr>
          <p:nvPr/>
        </p:nvGraphicFramePr>
        <p:xfrm>
          <a:off x="1835150" y="5830888"/>
          <a:ext cx="2160588" cy="69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Формула" r:id="rId9" imgW="13716000" imgH="4876800" progId="Equation.3">
                  <p:embed/>
                </p:oleObj>
              </mc:Choice>
              <mc:Fallback>
                <p:oleObj name="Формула" r:id="rId9" imgW="13716000" imgH="4876800" progId="Equation.3">
                  <p:embed/>
                  <p:pic>
                    <p:nvPicPr>
                      <p:cNvPr id="0" name="Изображение 3076"/>
                      <p:cNvPicPr>
                        <a:picLocks noChangeAspect="1"/>
                      </p:cNvPicPr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835150" y="5830888"/>
                        <a:ext cx="2160588" cy="6921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609" name="Picture 9" descr="AG00317_"/>
          <p:cNvPicPr>
            <a:picLocks noChangeAspect="1" noChangeArrowheads="1" noCrop="1"/>
          </p:cNvPicPr>
          <p:nvPr/>
        </p:nvPicPr>
        <p:blipFill>
          <a:blip r:embed="rId11">
            <a:lum bright="-12000" contrast="42000"/>
          </a:blip>
          <a:srcRect/>
          <a:stretch>
            <a:fillRect/>
          </a:stretch>
        </p:blipFill>
        <p:spPr bwMode="auto">
          <a:xfrm>
            <a:off x="7188200" y="4581525"/>
            <a:ext cx="1512888" cy="1943100"/>
          </a:xfrm>
          <a:prstGeom prst="rect">
            <a:avLst/>
          </a:prstGeom>
          <a:noFill/>
        </p:spPr>
      </p:pic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4067175" y="3357563"/>
            <a:ext cx="13684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  <a:latin typeface="Times New Roman" panose="02020603050405020304" pitchFamily="18" charset="0"/>
              </a:rPr>
              <a:t>2,997</a:t>
            </a:r>
            <a:endParaRPr lang="ru-RU" sz="4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140200" y="4076700"/>
            <a:ext cx="13684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  <a:latin typeface="Times New Roman" panose="02020603050405020304" pitchFamily="18" charset="0"/>
              </a:rPr>
              <a:t>2,997</a:t>
            </a:r>
            <a:endParaRPr lang="ru-RU" sz="4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4211638" y="4868863"/>
            <a:ext cx="18002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  <a:latin typeface="Times New Roman" panose="02020603050405020304" pitchFamily="18" charset="0"/>
              </a:rPr>
              <a:t>0,2997</a:t>
            </a:r>
            <a:endParaRPr lang="ru-RU" sz="4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211638" y="5734050"/>
            <a:ext cx="1368425" cy="701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800000"/>
                </a:solidFill>
                <a:latin typeface="Times New Roman" panose="02020603050405020304" pitchFamily="18" charset="0"/>
              </a:rPr>
              <a:t>29,97</a:t>
            </a:r>
            <a:endParaRPr lang="ru-RU" sz="4000">
              <a:solidFill>
                <a:srgbClr val="80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/>
      <p:bldP spid="25611" grpId="0"/>
      <p:bldP spid="25612" grpId="0"/>
      <p:bldP spid="25613" grpId="0"/>
    </p:bldLst>
  </p:timing>
</p:sld>
</file>

<file path=ppt/theme/theme1.xml><?xml version="1.0" encoding="utf-8"?>
<a:theme xmlns:a="http://schemas.openxmlformats.org/drawingml/2006/main" name="умеожение десятичных дробей 2 урок Басинских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Капсулы 6">
    <a:dk1>
      <a:srgbClr val="808000"/>
    </a:dk1>
    <a:lt1>
      <a:srgbClr val="FFFFFF"/>
    </a:lt1>
    <a:dk2>
      <a:srgbClr val="006666"/>
    </a:dk2>
    <a:lt2>
      <a:srgbClr val="FFFFFF"/>
    </a:lt2>
    <a:accent1>
      <a:srgbClr val="FFCC66"/>
    </a:accent1>
    <a:accent2>
      <a:srgbClr val="00ACA8"/>
    </a:accent2>
    <a:accent3>
      <a:srgbClr val="AAB8B8"/>
    </a:accent3>
    <a:accent4>
      <a:srgbClr val="DADADA"/>
    </a:accent4>
    <a:accent5>
      <a:srgbClr val="FFE2B8"/>
    </a:accent5>
    <a:accent6>
      <a:srgbClr val="009B98"/>
    </a:accent6>
    <a:hlink>
      <a:srgbClr val="CCCC00"/>
    </a:hlink>
    <a:folHlink>
      <a:srgbClr val="33CC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умеожение десятичных дробей 2 урок Басинских</Template>
  <TotalTime>0</TotalTime>
  <Words>4218</Words>
  <Application>WPS Presentation</Application>
  <PresentationFormat>Экран (4:3)</PresentationFormat>
  <Paragraphs>533</Paragraphs>
  <Slides>27</Slides>
  <Notes>1</Notes>
  <HiddenSlides>0</HiddenSlides>
  <MMClips>1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14</vt:i4>
      </vt:variant>
      <vt:variant>
        <vt:lpstr>幻灯片标题</vt:lpstr>
      </vt:variant>
      <vt:variant>
        <vt:i4>27</vt:i4>
      </vt:variant>
    </vt:vector>
  </HeadingPairs>
  <TitlesOfParts>
    <vt:vector size="57" baseType="lpstr">
      <vt:lpstr>Arial</vt:lpstr>
      <vt:lpstr>SimSun</vt:lpstr>
      <vt:lpstr>Wingdings</vt:lpstr>
      <vt:lpstr>Times New Roman</vt:lpstr>
      <vt:lpstr>Arial</vt:lpstr>
      <vt:lpstr>Impact</vt:lpstr>
      <vt:lpstr>Tahoma</vt:lpstr>
      <vt:lpstr>Microsoft YaHei</vt:lpstr>
      <vt:lpstr/>
      <vt:lpstr>Arial Unicode MS</vt:lpstr>
      <vt:lpstr>Times New Roman</vt:lpstr>
      <vt:lpstr>Comic Sans MS</vt:lpstr>
      <vt:lpstr>Verdana</vt:lpstr>
      <vt:lpstr>Arial Unicode MS</vt:lpstr>
      <vt:lpstr>умеожение десятичных дробей 2 урок Басинских</vt:lpstr>
      <vt:lpstr>Оформление по умолчанию</vt:lpstr>
      <vt:lpstr>Word.Document.8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Урок в 5 классе  тема                                               «Умножение десятичных дробей»</vt:lpstr>
      <vt:lpstr>      «В истории черпаем мы мудрость,         в поэзии         – остроумие,          в математике – проницательность»                                                       Ф.Бэкон</vt:lpstr>
      <vt:lpstr>PowerPoint 演示文稿</vt:lpstr>
      <vt:lpstr>PowerPoint 演示文稿</vt:lpstr>
      <vt:lpstr>     Две десятичные дроби перемножаются как натуральные числа, не обращая внимание на запятые.      В произведении отделяют запятой справа столько цифр, сколько их содержится после запятой в обоих множителях вместе.</vt:lpstr>
      <vt:lpstr>PowerPoint 演示文稿</vt:lpstr>
      <vt:lpstr>PowerPoint 演示文稿</vt:lpstr>
      <vt:lpstr>PowerPoint 演示文稿</vt:lpstr>
      <vt:lpstr>               Известно что  </vt:lpstr>
      <vt:lpstr>PowerPoint 演示文稿</vt:lpstr>
      <vt:lpstr>PowerPoint 演示文稿</vt:lpstr>
      <vt:lpstr>PowerPoint 演示文稿</vt:lpstr>
      <vt:lpstr> 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           1) 2,7*0,3 А                             В                                  Г                                              Д 81                          8,1                               0,81                                           0,081  2) 1,83*2,3 Л                            Е                                   О                                               И 42,09                   4,209                     4209                                   4,2091  3) 14,25*6,04 М                          Я             О                                            П                                                 86,07                 9,1200                   86,0710                                     8607,00  4)  1,2 *520 Д                           Ф                                   Ц                                               М 621,40                         62,4                              6240                                           624  5) О,О155.* 1200 Ж                          А                                     З                                                В 186000                  18,6                                1860                                          186</vt:lpstr>
      <vt:lpstr>PowerPoint 演示文稿</vt:lpstr>
      <vt:lpstr>PowerPoint 演示文稿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5 классе  тема                                               «Умножение десятичных дробей»</dc:title>
  <dc:creator>Мама</dc:creator>
  <cp:lastModifiedBy>екатерина</cp:lastModifiedBy>
  <cp:revision>3</cp:revision>
  <dcterms:created xsi:type="dcterms:W3CDTF">2011-02-27T17:18:00Z</dcterms:created>
  <dcterms:modified xsi:type="dcterms:W3CDTF">2020-04-07T11:01:24Z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